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D4CA"/>
          </a:solidFill>
        </a:fill>
      </a:tcStyle>
    </a:wholeTbl>
    <a:band2H>
      <a:tcTxStyle b="def" i="def"/>
      <a:tcStyle>
        <a:tcBdr/>
        <a:fill>
          <a:solidFill>
            <a:srgbClr val="FBEB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DDACD"/>
          </a:solidFill>
        </a:fill>
      </a:tcStyle>
    </a:wholeTbl>
    <a:band2H>
      <a:tcTxStyle b="def" i="def"/>
      <a:tcStyle>
        <a:tcBdr/>
        <a:fill>
          <a:solidFill>
            <a:srgbClr val="F6ED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3D3"/>
          </a:solidFill>
        </a:fill>
      </a:tcStyle>
    </a:wholeTbl>
    <a:band2H>
      <a:tcTxStyle b="def" i="def"/>
      <a:tcStyle>
        <a:tcBdr/>
        <a:fill>
          <a:solidFill>
            <a:srgbClr val="EFEA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1" name="Shape 111"/>
          <p:cNvSpPr/>
          <p:nvPr>
            <p:ph type="sldImg"/>
          </p:nvPr>
        </p:nvSpPr>
        <p:spPr>
          <a:xfrm>
            <a:off x="1143000" y="685800"/>
            <a:ext cx="4572000" cy="3429000"/>
          </a:xfrm>
          <a:prstGeom prst="rect">
            <a:avLst/>
          </a:prstGeom>
        </p:spPr>
        <p:txBody>
          <a:bodyPr/>
          <a:lstStyle/>
          <a:p>
            <a:pPr/>
          </a:p>
        </p:txBody>
      </p:sp>
      <p:sp>
        <p:nvSpPr>
          <p:cNvPr id="112" name="Shape 11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Franklin Gothic Book"/>
      </a:defRPr>
    </a:lvl1pPr>
    <a:lvl2pPr indent="228600" latinLnBrk="0">
      <a:defRPr sz="1200">
        <a:latin typeface="+mj-lt"/>
        <a:ea typeface="+mj-ea"/>
        <a:cs typeface="+mj-cs"/>
        <a:sym typeface="Franklin Gothic Book"/>
      </a:defRPr>
    </a:lvl2pPr>
    <a:lvl3pPr indent="457200" latinLnBrk="0">
      <a:defRPr sz="1200">
        <a:latin typeface="+mj-lt"/>
        <a:ea typeface="+mj-ea"/>
        <a:cs typeface="+mj-cs"/>
        <a:sym typeface="Franklin Gothic Book"/>
      </a:defRPr>
    </a:lvl3pPr>
    <a:lvl4pPr indent="685800" latinLnBrk="0">
      <a:defRPr sz="1200">
        <a:latin typeface="+mj-lt"/>
        <a:ea typeface="+mj-ea"/>
        <a:cs typeface="+mj-cs"/>
        <a:sym typeface="Franklin Gothic Book"/>
      </a:defRPr>
    </a:lvl4pPr>
    <a:lvl5pPr indent="914400" latinLnBrk="0">
      <a:defRPr sz="1200">
        <a:latin typeface="+mj-lt"/>
        <a:ea typeface="+mj-ea"/>
        <a:cs typeface="+mj-cs"/>
        <a:sym typeface="Franklin Gothic Book"/>
      </a:defRPr>
    </a:lvl5pPr>
    <a:lvl6pPr indent="1143000" latinLnBrk="0">
      <a:defRPr sz="1200">
        <a:latin typeface="+mj-lt"/>
        <a:ea typeface="+mj-ea"/>
        <a:cs typeface="+mj-cs"/>
        <a:sym typeface="Franklin Gothic Book"/>
      </a:defRPr>
    </a:lvl6pPr>
    <a:lvl7pPr indent="1371600" latinLnBrk="0">
      <a:defRPr sz="1200">
        <a:latin typeface="+mj-lt"/>
        <a:ea typeface="+mj-ea"/>
        <a:cs typeface="+mj-cs"/>
        <a:sym typeface="Franklin Gothic Book"/>
      </a:defRPr>
    </a:lvl7pPr>
    <a:lvl8pPr indent="1600200" latinLnBrk="0">
      <a:defRPr sz="1200">
        <a:latin typeface="+mj-lt"/>
        <a:ea typeface="+mj-ea"/>
        <a:cs typeface="+mj-cs"/>
        <a:sym typeface="Franklin Gothic Book"/>
      </a:defRPr>
    </a:lvl8pPr>
    <a:lvl9pPr indent="1828800" latinLnBrk="0">
      <a:defRPr sz="1200">
        <a:latin typeface="+mj-lt"/>
        <a:ea typeface="+mj-ea"/>
        <a:cs typeface="+mj-cs"/>
        <a:sym typeface="Franklin Gothic Book"/>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3" name="Rectangle 9"/>
          <p:cNvSpPr/>
          <p:nvPr/>
        </p:nvSpPr>
        <p:spPr>
          <a:xfrm>
            <a:off x="3175" y="6400800"/>
            <a:ext cx="12188825" cy="457200"/>
          </a:xfrm>
          <a:prstGeom prst="rect">
            <a:avLst/>
          </a:prstGeom>
          <a:solidFill>
            <a:srgbClr val="262626"/>
          </a:solidFill>
          <a:ln w="12700">
            <a:miter lim="400000"/>
          </a:ln>
        </p:spPr>
        <p:txBody>
          <a:bodyPr lIns="45719" rIns="45719"/>
          <a:lstStyle/>
          <a:p>
            <a:pPr/>
          </a:p>
        </p:txBody>
      </p:sp>
      <p:sp>
        <p:nvSpPr>
          <p:cNvPr id="14" name="Title Text"/>
          <p:cNvSpPr txBox="1"/>
          <p:nvPr>
            <p:ph type="title"/>
          </p:nvPr>
        </p:nvSpPr>
        <p:spPr>
          <a:xfrm>
            <a:off x="1097280" y="758951"/>
            <a:ext cx="10058401" cy="3566161"/>
          </a:xfrm>
          <a:prstGeom prst="rect">
            <a:avLst/>
          </a:prstGeom>
        </p:spPr>
        <p:txBody>
          <a:bodyPr/>
          <a:lstStyle>
            <a:lvl1pPr>
              <a:defRPr spc="-50" sz="8000">
                <a:solidFill>
                  <a:srgbClr val="262626"/>
                </a:solidFill>
              </a:defRPr>
            </a:lvl1pPr>
          </a:lstStyle>
          <a:p>
            <a:pPr/>
            <a:r>
              <a:t>Title Text</a:t>
            </a:r>
          </a:p>
        </p:txBody>
      </p:sp>
      <p:sp>
        <p:nvSpPr>
          <p:cNvPr id="15" name="Body Level One…"/>
          <p:cNvSpPr txBox="1"/>
          <p:nvPr>
            <p:ph type="body" sz="quarter" idx="1"/>
          </p:nvPr>
        </p:nvSpPr>
        <p:spPr>
          <a:xfrm>
            <a:off x="1100050" y="4645152"/>
            <a:ext cx="10058401" cy="1143001"/>
          </a:xfrm>
          <a:prstGeom prst="rect">
            <a:avLst/>
          </a:prstGeom>
        </p:spPr>
        <p:txBody>
          <a:bodyPr lIns="45719" tIns="45719" rIns="45719" bIns="45719"/>
          <a:lstStyle>
            <a:lvl1pPr marL="0" indent="0">
              <a:buClrTx/>
              <a:buSzTx/>
              <a:buFontTx/>
              <a:buNone/>
              <a:defRPr cap="all" spc="200" sz="2400">
                <a:solidFill>
                  <a:srgbClr val="000000"/>
                </a:solidFill>
              </a:defRPr>
            </a:lvl1pPr>
            <a:lvl2pPr marL="0" indent="457200">
              <a:buClrTx/>
              <a:buSzTx/>
              <a:buFontTx/>
              <a:buNone/>
              <a:defRPr cap="all" spc="200" sz="2400">
                <a:solidFill>
                  <a:srgbClr val="000000"/>
                </a:solidFill>
              </a:defRPr>
            </a:lvl2pPr>
            <a:lvl3pPr marL="0" indent="914400">
              <a:buClrTx/>
              <a:buSzTx/>
              <a:buFontTx/>
              <a:buNone/>
              <a:defRPr cap="all" spc="200" sz="2400">
                <a:solidFill>
                  <a:srgbClr val="000000"/>
                </a:solidFill>
              </a:defRPr>
            </a:lvl3pPr>
            <a:lvl4pPr marL="0" indent="1371600">
              <a:buClrTx/>
              <a:buSzTx/>
              <a:buFontTx/>
              <a:buNone/>
              <a:defRPr cap="all" spc="200" sz="2400">
                <a:solidFill>
                  <a:srgbClr val="000000"/>
                </a:solidFill>
              </a:defRPr>
            </a:lvl4pPr>
            <a:lvl5pPr marL="0" indent="1828800">
              <a:buClrTx/>
              <a:buSzTx/>
              <a:buFontTx/>
              <a:buNone/>
              <a:defRPr cap="all" spc="200"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6" name="Straight Connector 8"/>
          <p:cNvSpPr/>
          <p:nvPr/>
        </p:nvSpPr>
        <p:spPr>
          <a:xfrm>
            <a:off x="1207657" y="4474740"/>
            <a:ext cx="9875522" cy="1"/>
          </a:xfrm>
          <a:prstGeom prst="line">
            <a:avLst/>
          </a:prstGeom>
          <a:ln w="12700">
            <a:solidFill>
              <a:srgbClr val="404040"/>
            </a:solidFill>
          </a:ln>
        </p:spPr>
        <p:txBody>
          <a:bodyPr lIns="45719" rIns="45719"/>
          <a:lstStyle/>
          <a:p>
            <a:pP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101" name="Rectangle 7"/>
          <p:cNvSpPr/>
          <p:nvPr/>
        </p:nvSpPr>
        <p:spPr>
          <a:xfrm>
            <a:off x="0" y="4578350"/>
            <a:ext cx="12188825" cy="2279650"/>
          </a:xfrm>
          <a:prstGeom prst="rect">
            <a:avLst/>
          </a:prstGeom>
          <a:solidFill>
            <a:srgbClr val="262626"/>
          </a:solidFill>
          <a:ln w="12700">
            <a:miter lim="400000"/>
          </a:ln>
        </p:spPr>
        <p:txBody>
          <a:bodyPr lIns="45719" rIns="45719"/>
          <a:lstStyle/>
          <a:p>
            <a:pPr/>
          </a:p>
        </p:txBody>
      </p:sp>
      <p:sp>
        <p:nvSpPr>
          <p:cNvPr id="102" name="Picture Placeholder 2"/>
          <p:cNvSpPr/>
          <p:nvPr>
            <p:ph type="pic" idx="21"/>
          </p:nvPr>
        </p:nvSpPr>
        <p:spPr>
          <a:xfrm>
            <a:off x="14" y="0"/>
            <a:ext cx="12191987" cy="4578350"/>
          </a:xfrm>
          <a:prstGeom prst="rect">
            <a:avLst/>
          </a:prstGeom>
        </p:spPr>
        <p:txBody>
          <a:bodyPr lIns="91439" tIns="45719" rIns="91439" bIns="45719">
            <a:noAutofit/>
          </a:bodyPr>
          <a:lstStyle/>
          <a:p>
            <a:pPr/>
          </a:p>
        </p:txBody>
      </p:sp>
      <p:sp>
        <p:nvSpPr>
          <p:cNvPr id="103" name="Title Text"/>
          <p:cNvSpPr txBox="1"/>
          <p:nvPr>
            <p:ph type="title"/>
          </p:nvPr>
        </p:nvSpPr>
        <p:spPr>
          <a:xfrm>
            <a:off x="1097278" y="4799362"/>
            <a:ext cx="10113646" cy="743683"/>
          </a:xfrm>
          <a:prstGeom prst="rect">
            <a:avLst/>
          </a:prstGeom>
        </p:spPr>
        <p:txBody>
          <a:bodyPr lIns="0" tIns="0" rIns="0" bIns="0"/>
          <a:lstStyle>
            <a:lvl1pPr>
              <a:defRPr spc="-50" sz="3600">
                <a:solidFill>
                  <a:srgbClr val="FFFFFF"/>
                </a:solidFill>
              </a:defRPr>
            </a:lvl1pPr>
          </a:lstStyle>
          <a:p>
            <a:pPr/>
            <a:r>
              <a:t>Title Text</a:t>
            </a:r>
          </a:p>
        </p:txBody>
      </p:sp>
      <p:sp>
        <p:nvSpPr>
          <p:cNvPr id="104" name="Body Level One…"/>
          <p:cNvSpPr txBox="1"/>
          <p:nvPr>
            <p:ph type="body" sz="quarter" idx="1"/>
          </p:nvPr>
        </p:nvSpPr>
        <p:spPr>
          <a:xfrm>
            <a:off x="1097278" y="5715000"/>
            <a:ext cx="10113266" cy="609600"/>
          </a:xfrm>
          <a:prstGeom prst="rect">
            <a:avLst/>
          </a:prstGeom>
        </p:spPr>
        <p:txBody>
          <a:bodyPr/>
          <a:lstStyle>
            <a:lvl1pPr marL="0" indent="0">
              <a:spcBef>
                <a:spcPts val="600"/>
              </a:spcBef>
              <a:buClrTx/>
              <a:buSzTx/>
              <a:buFontTx/>
              <a:buNone/>
              <a:defRPr sz="1800">
                <a:solidFill>
                  <a:srgbClr val="FFFFFF"/>
                </a:solidFill>
              </a:defRPr>
            </a:lvl1pPr>
            <a:lvl2pPr marL="0" indent="457200">
              <a:spcBef>
                <a:spcPts val="600"/>
              </a:spcBef>
              <a:buClrTx/>
              <a:buSzTx/>
              <a:buFontTx/>
              <a:buNone/>
              <a:defRPr sz="1800">
                <a:solidFill>
                  <a:srgbClr val="FFFFFF"/>
                </a:solidFill>
              </a:defRPr>
            </a:lvl2pPr>
            <a:lvl3pPr marL="0" indent="914400">
              <a:spcBef>
                <a:spcPts val="600"/>
              </a:spcBef>
              <a:buClrTx/>
              <a:buSzTx/>
              <a:buFontTx/>
              <a:buNone/>
              <a:defRPr sz="1800">
                <a:solidFill>
                  <a:srgbClr val="FFFFFF"/>
                </a:solidFill>
              </a:defRPr>
            </a:lvl3pPr>
            <a:lvl4pPr marL="0" indent="1371600">
              <a:spcBef>
                <a:spcPts val="600"/>
              </a:spcBef>
              <a:buClrTx/>
              <a:buSzTx/>
              <a:buFontTx/>
              <a:buNone/>
              <a:defRPr sz="1800">
                <a:solidFill>
                  <a:srgbClr val="FFFFFF"/>
                </a:solidFill>
              </a:defRPr>
            </a:lvl4pPr>
            <a:lvl5pPr marL="0" indent="1828800">
              <a:spcBef>
                <a:spcPts val="600"/>
              </a:spcBef>
              <a:buClrTx/>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0">
    <p:bg>
      <p:bgPr>
        <a:solidFill>
          <a:srgbClr val="000000"/>
        </a:solidFill>
      </p:bgPr>
    </p:bg>
    <p:spTree>
      <p:nvGrpSpPr>
        <p:cNvPr id="1" name=""/>
        <p:cNvGrpSpPr/>
        <p:nvPr/>
      </p:nvGrpSpPr>
      <p:grpSpPr>
        <a:xfrm>
          <a:off x="0" y="0"/>
          <a:ext cx="0" cy="0"/>
          <a:chOff x="0" y="0"/>
          <a:chExt cx="0" cy="0"/>
        </a:xfrm>
      </p:grpSpPr>
      <p:sp>
        <p:nvSpPr>
          <p:cNvPr id="24" name="Rectangle 9"/>
          <p:cNvSpPr/>
          <p:nvPr/>
        </p:nvSpPr>
        <p:spPr>
          <a:xfrm>
            <a:off x="3175" y="6400800"/>
            <a:ext cx="12188825" cy="457200"/>
          </a:xfrm>
          <a:prstGeom prst="rect">
            <a:avLst/>
          </a:prstGeom>
          <a:solidFill>
            <a:srgbClr val="262626"/>
          </a:solidFill>
          <a:ln w="12700">
            <a:miter lim="400000"/>
          </a:ln>
        </p:spPr>
        <p:txBody>
          <a:bodyPr lIns="45719" rIns="45719"/>
          <a:lstStyle/>
          <a:p>
            <a:pPr>
              <a:defRPr>
                <a:solidFill>
                  <a:srgbClr val="FFFFFF"/>
                </a:solidFill>
              </a:defRPr>
            </a:pPr>
          </a:p>
        </p:txBody>
      </p:sp>
      <p:sp>
        <p:nvSpPr>
          <p:cNvPr id="25" name="Title Text"/>
          <p:cNvSpPr txBox="1"/>
          <p:nvPr>
            <p:ph type="title"/>
          </p:nvPr>
        </p:nvSpPr>
        <p:spPr>
          <a:xfrm>
            <a:off x="1097280" y="758951"/>
            <a:ext cx="10058401" cy="3566161"/>
          </a:xfrm>
          <a:prstGeom prst="rect">
            <a:avLst/>
          </a:prstGeom>
        </p:spPr>
        <p:txBody>
          <a:bodyPr/>
          <a:lstStyle>
            <a:lvl1pPr>
              <a:defRPr spc="-50" sz="8000">
                <a:solidFill>
                  <a:srgbClr val="FFFFFF"/>
                </a:solidFill>
              </a:defRPr>
            </a:lvl1pPr>
          </a:lstStyle>
          <a:p>
            <a:pPr/>
            <a:r>
              <a:t>Title Text</a:t>
            </a:r>
          </a:p>
        </p:txBody>
      </p:sp>
      <p:sp>
        <p:nvSpPr>
          <p:cNvPr id="26" name="Body Level One…"/>
          <p:cNvSpPr txBox="1"/>
          <p:nvPr>
            <p:ph type="body" sz="quarter" idx="1"/>
          </p:nvPr>
        </p:nvSpPr>
        <p:spPr>
          <a:xfrm>
            <a:off x="1100050" y="4645152"/>
            <a:ext cx="10058401" cy="1143001"/>
          </a:xfrm>
          <a:prstGeom prst="rect">
            <a:avLst/>
          </a:prstGeom>
        </p:spPr>
        <p:txBody>
          <a:bodyPr lIns="45719" tIns="45719" rIns="45719" bIns="45719"/>
          <a:lstStyle>
            <a:lvl1pPr marL="0" indent="0">
              <a:buClrTx/>
              <a:buSzTx/>
              <a:buFontTx/>
              <a:buNone/>
              <a:defRPr cap="all" spc="200" sz="2400">
                <a:solidFill>
                  <a:srgbClr val="FFFFFF"/>
                </a:solidFill>
              </a:defRPr>
            </a:lvl1pPr>
            <a:lvl2pPr marL="0" indent="457200">
              <a:buClrTx/>
              <a:buSzTx/>
              <a:buFontTx/>
              <a:buNone/>
              <a:defRPr cap="all" spc="200" sz="2400">
                <a:solidFill>
                  <a:srgbClr val="FFFFFF"/>
                </a:solidFill>
              </a:defRPr>
            </a:lvl2pPr>
            <a:lvl3pPr marL="0" indent="914400">
              <a:buClrTx/>
              <a:buSzTx/>
              <a:buFontTx/>
              <a:buNone/>
              <a:defRPr cap="all" spc="200" sz="2400">
                <a:solidFill>
                  <a:srgbClr val="FFFFFF"/>
                </a:solidFill>
              </a:defRPr>
            </a:lvl3pPr>
            <a:lvl4pPr marL="0" indent="1371600">
              <a:buClrTx/>
              <a:buSzTx/>
              <a:buFontTx/>
              <a:buNone/>
              <a:defRPr cap="all" spc="200" sz="2400">
                <a:solidFill>
                  <a:srgbClr val="FFFFFF"/>
                </a:solidFill>
              </a:defRPr>
            </a:lvl4pPr>
            <a:lvl5pPr marL="0" indent="1828800">
              <a:buClrTx/>
              <a:buSzTx/>
              <a:buFontTx/>
              <a:buNone/>
              <a:defRPr cap="all" spc="200"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7" name="Straight Connector 8"/>
          <p:cNvSpPr/>
          <p:nvPr/>
        </p:nvSpPr>
        <p:spPr>
          <a:xfrm>
            <a:off x="1207657" y="4474740"/>
            <a:ext cx="9875522" cy="1"/>
          </a:xfrm>
          <a:prstGeom prst="line">
            <a:avLst/>
          </a:prstGeom>
          <a:ln w="12700">
            <a:solidFill>
              <a:srgbClr val="FFFFFF"/>
            </a:solidFill>
          </a:ln>
        </p:spPr>
        <p:txBody>
          <a:bodyPr lIns="45719" rIns="45719"/>
          <a:lstStyle/>
          <a:p>
            <a:pP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5" name="Title Text"/>
          <p:cNvSpPr txBox="1"/>
          <p:nvPr>
            <p:ph type="title"/>
          </p:nvPr>
        </p:nvSpPr>
        <p:spPr>
          <a:prstGeom prst="rect">
            <a:avLst/>
          </a:prstGeom>
        </p:spPr>
        <p:txBody>
          <a:bodyPr/>
          <a:lstStyle/>
          <a:p>
            <a:pPr/>
            <a:r>
              <a:t>Title Text</a:t>
            </a:r>
          </a:p>
        </p:txBody>
      </p:sp>
      <p:sp>
        <p:nvSpPr>
          <p:cNvPr id="36" name="Body Level One…"/>
          <p:cNvSpPr txBox="1"/>
          <p:nvPr>
            <p:ph type="body" idx="1"/>
          </p:nvPr>
        </p:nvSpPr>
        <p:spPr>
          <a:xfrm>
            <a:off x="1097280" y="2108200"/>
            <a:ext cx="10058401" cy="376089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44" name="Rectangle 9"/>
          <p:cNvSpPr/>
          <p:nvPr/>
        </p:nvSpPr>
        <p:spPr>
          <a:xfrm>
            <a:off x="3175" y="6400800"/>
            <a:ext cx="12188825" cy="457200"/>
          </a:xfrm>
          <a:prstGeom prst="rect">
            <a:avLst/>
          </a:prstGeom>
          <a:solidFill>
            <a:srgbClr val="262626"/>
          </a:solidFill>
          <a:ln w="12700">
            <a:miter lim="400000"/>
          </a:ln>
        </p:spPr>
        <p:txBody>
          <a:bodyPr lIns="45719" rIns="45719"/>
          <a:lstStyle/>
          <a:p>
            <a:pPr/>
          </a:p>
        </p:txBody>
      </p:sp>
      <p:sp>
        <p:nvSpPr>
          <p:cNvPr id="45" name="Title Text"/>
          <p:cNvSpPr txBox="1"/>
          <p:nvPr>
            <p:ph type="title"/>
          </p:nvPr>
        </p:nvSpPr>
        <p:spPr>
          <a:xfrm>
            <a:off x="1097280" y="758951"/>
            <a:ext cx="10058401" cy="3566161"/>
          </a:xfrm>
          <a:prstGeom prst="rect">
            <a:avLst/>
          </a:prstGeom>
        </p:spPr>
        <p:txBody>
          <a:bodyPr/>
          <a:lstStyle>
            <a:lvl1pPr>
              <a:defRPr spc="-50" sz="8000">
                <a:solidFill>
                  <a:srgbClr val="262626"/>
                </a:solidFill>
              </a:defRPr>
            </a:lvl1pPr>
          </a:lstStyle>
          <a:p>
            <a:pPr/>
            <a:r>
              <a:t>Title Text</a:t>
            </a:r>
          </a:p>
        </p:txBody>
      </p:sp>
      <p:sp>
        <p:nvSpPr>
          <p:cNvPr id="46" name="Body Level One…"/>
          <p:cNvSpPr txBox="1"/>
          <p:nvPr>
            <p:ph type="body" sz="quarter" idx="1"/>
          </p:nvPr>
        </p:nvSpPr>
        <p:spPr>
          <a:xfrm>
            <a:off x="1097280" y="4663440"/>
            <a:ext cx="10058401" cy="1143001"/>
          </a:xfrm>
          <a:prstGeom prst="rect">
            <a:avLst/>
          </a:prstGeom>
        </p:spPr>
        <p:txBody>
          <a:bodyPr lIns="45719" tIns="45719" rIns="45719" bIns="45719"/>
          <a:lstStyle>
            <a:lvl1pPr marL="0" indent="0">
              <a:buClrTx/>
              <a:buSzTx/>
              <a:buFontTx/>
              <a:buNone/>
              <a:defRPr cap="all" spc="200" sz="2400">
                <a:solidFill>
                  <a:srgbClr val="000000"/>
                </a:solidFill>
              </a:defRPr>
            </a:lvl1pPr>
            <a:lvl2pPr marL="0" indent="457200">
              <a:buClrTx/>
              <a:buSzTx/>
              <a:buFontTx/>
              <a:buNone/>
              <a:defRPr cap="all" spc="200" sz="2400">
                <a:solidFill>
                  <a:srgbClr val="000000"/>
                </a:solidFill>
              </a:defRPr>
            </a:lvl2pPr>
            <a:lvl3pPr marL="0" indent="914400">
              <a:buClrTx/>
              <a:buSzTx/>
              <a:buFontTx/>
              <a:buNone/>
              <a:defRPr cap="all" spc="200" sz="2400">
                <a:solidFill>
                  <a:srgbClr val="000000"/>
                </a:solidFill>
              </a:defRPr>
            </a:lvl3pPr>
            <a:lvl4pPr marL="0" indent="1371600">
              <a:buClrTx/>
              <a:buSzTx/>
              <a:buFontTx/>
              <a:buNone/>
              <a:defRPr cap="all" spc="200" sz="2400">
                <a:solidFill>
                  <a:srgbClr val="000000"/>
                </a:solidFill>
              </a:defRPr>
            </a:lvl4pPr>
            <a:lvl5pPr marL="0" indent="1828800">
              <a:buClrTx/>
              <a:buSzTx/>
              <a:buFontTx/>
              <a:buNone/>
              <a:defRPr cap="all" spc="200"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47" name="Straight Connector 8"/>
          <p:cNvSpPr/>
          <p:nvPr/>
        </p:nvSpPr>
        <p:spPr>
          <a:xfrm>
            <a:off x="1207657" y="4485132"/>
            <a:ext cx="9875522" cy="1"/>
          </a:xfrm>
          <a:prstGeom prst="line">
            <a:avLst/>
          </a:prstGeom>
          <a:ln w="12700">
            <a:solidFill>
              <a:srgbClr val="404040"/>
            </a:solidFill>
          </a:ln>
        </p:spPr>
        <p:txBody>
          <a:bodyPr lIns="45719" rIns="45719"/>
          <a:lstStyle/>
          <a:p>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sz="half" idx="1"/>
          </p:nvPr>
        </p:nvSpPr>
        <p:spPr>
          <a:xfrm>
            <a:off x="1097280" y="2120900"/>
            <a:ext cx="4639737" cy="374819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Body Level One…"/>
          <p:cNvSpPr txBox="1"/>
          <p:nvPr>
            <p:ph type="body" sz="quarter" idx="1"/>
          </p:nvPr>
        </p:nvSpPr>
        <p:spPr>
          <a:xfrm>
            <a:off x="1097280" y="2057400"/>
            <a:ext cx="4639737" cy="736282"/>
          </a:xfrm>
          <a:prstGeom prst="rect">
            <a:avLst/>
          </a:prstGeom>
        </p:spPr>
        <p:txBody>
          <a:bodyPr lIns="45719" tIns="45719" rIns="45719" bIns="45719" anchor="ctr"/>
          <a:lstStyle>
            <a:lvl1pPr marL="0" indent="0">
              <a:buClrTx/>
              <a:buSzTx/>
              <a:buFontTx/>
              <a:buNone/>
              <a:defRPr cap="all" sz="2000">
                <a:solidFill>
                  <a:srgbClr val="000000"/>
                </a:solidFill>
              </a:defRPr>
            </a:lvl1pPr>
            <a:lvl2pPr marL="0" indent="457200">
              <a:buClrTx/>
              <a:buSzTx/>
              <a:buFontTx/>
              <a:buNone/>
              <a:defRPr cap="all" sz="2000">
                <a:solidFill>
                  <a:srgbClr val="000000"/>
                </a:solidFill>
              </a:defRPr>
            </a:lvl2pPr>
            <a:lvl3pPr marL="0" indent="914400">
              <a:buClrTx/>
              <a:buSzTx/>
              <a:buFontTx/>
              <a:buNone/>
              <a:defRPr cap="all" sz="2000">
                <a:solidFill>
                  <a:srgbClr val="000000"/>
                </a:solidFill>
              </a:defRPr>
            </a:lvl3pPr>
            <a:lvl4pPr marL="0" indent="1371600">
              <a:buClrTx/>
              <a:buSzTx/>
              <a:buFontTx/>
              <a:buNone/>
              <a:defRPr cap="all" sz="2000">
                <a:solidFill>
                  <a:srgbClr val="000000"/>
                </a:solidFill>
              </a:defRPr>
            </a:lvl4pPr>
            <a:lvl5pPr marL="0" indent="1828800">
              <a:buClrTx/>
              <a:buSzTx/>
              <a:buFontTx/>
              <a:buNone/>
              <a:defRPr cap="all" sz="20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6" name="Text Placeholder 4"/>
          <p:cNvSpPr/>
          <p:nvPr>
            <p:ph type="body" sz="quarter" idx="21"/>
          </p:nvPr>
        </p:nvSpPr>
        <p:spPr>
          <a:xfrm>
            <a:off x="6515944" y="2057400"/>
            <a:ext cx="4639737" cy="736282"/>
          </a:xfrm>
          <a:prstGeom prst="rect">
            <a:avLst/>
          </a:prstGeom>
        </p:spPr>
        <p:txBody>
          <a:bodyPr lIns="45719" tIns="45719" rIns="45719" bIns="45719" anchor="ctr"/>
          <a:lstStyle/>
          <a:p>
            <a:pPr marL="0" indent="0">
              <a:buClrTx/>
              <a:buSzTx/>
              <a:buFontTx/>
              <a:buNone/>
              <a:defRPr cap="all" sz="2000">
                <a:solidFill>
                  <a:srgbClr val="000000"/>
                </a:solidFill>
              </a:defRPr>
            </a:pP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4" name="Title Text"/>
          <p:cNvSpPr txBox="1"/>
          <p:nvPr>
            <p:ph type="title"/>
          </p:nvPr>
        </p:nvSpPr>
        <p:spPr>
          <a:prstGeom prst="rect">
            <a:avLst/>
          </a:prstGeom>
        </p:spPr>
        <p:txBody>
          <a:bodyPr/>
          <a:lstStyle/>
          <a:p>
            <a:pPr/>
            <a:r>
              <a:t>Title Text</a:t>
            </a: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82" name="Rectangle 9"/>
          <p:cNvSpPr/>
          <p:nvPr/>
        </p:nvSpPr>
        <p:spPr>
          <a:xfrm>
            <a:off x="3175" y="6400800"/>
            <a:ext cx="12188825" cy="457200"/>
          </a:xfrm>
          <a:prstGeom prst="rect">
            <a:avLst/>
          </a:prstGeom>
          <a:solidFill>
            <a:srgbClr val="262626"/>
          </a:solidFill>
          <a:ln w="12700">
            <a:miter lim="400000"/>
          </a:ln>
        </p:spPr>
        <p:txBody>
          <a:bodyPr lIns="45719" rIns="45719"/>
          <a:lstStyle/>
          <a:p>
            <a:pP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90" name="Rectangle 7"/>
          <p:cNvSpPr/>
          <p:nvPr/>
        </p:nvSpPr>
        <p:spPr>
          <a:xfrm>
            <a:off x="15" y="0"/>
            <a:ext cx="4654298" cy="6858000"/>
          </a:xfrm>
          <a:prstGeom prst="rect">
            <a:avLst/>
          </a:prstGeom>
          <a:solidFill>
            <a:srgbClr val="262626"/>
          </a:solidFill>
          <a:ln w="12700">
            <a:miter lim="400000"/>
          </a:ln>
        </p:spPr>
        <p:txBody>
          <a:bodyPr lIns="45719" rIns="45719"/>
          <a:lstStyle/>
          <a:p>
            <a:pPr/>
          </a:p>
        </p:txBody>
      </p:sp>
      <p:sp>
        <p:nvSpPr>
          <p:cNvPr id="91" name="Title Text"/>
          <p:cNvSpPr txBox="1"/>
          <p:nvPr>
            <p:ph type="title"/>
          </p:nvPr>
        </p:nvSpPr>
        <p:spPr>
          <a:xfrm>
            <a:off x="643466" y="786383"/>
            <a:ext cx="3517568" cy="2093976"/>
          </a:xfrm>
          <a:prstGeom prst="rect">
            <a:avLst/>
          </a:prstGeom>
        </p:spPr>
        <p:txBody>
          <a:bodyPr/>
          <a:lstStyle>
            <a:lvl1pPr>
              <a:defRPr spc="-50" sz="3600">
                <a:solidFill>
                  <a:srgbClr val="FFFFFF"/>
                </a:solidFill>
              </a:defRPr>
            </a:lvl1pPr>
          </a:lstStyle>
          <a:p>
            <a:pPr/>
            <a:r>
              <a:t>Title Text</a:t>
            </a:r>
          </a:p>
        </p:txBody>
      </p:sp>
      <p:sp>
        <p:nvSpPr>
          <p:cNvPr id="92" name="Body Level One…"/>
          <p:cNvSpPr txBox="1"/>
          <p:nvPr>
            <p:ph type="body" sz="half" idx="1"/>
          </p:nvPr>
        </p:nvSpPr>
        <p:spPr>
          <a:xfrm>
            <a:off x="5458983" y="812798"/>
            <a:ext cx="5928345" cy="5294759"/>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3" name="Text Placeholder 3"/>
          <p:cNvSpPr/>
          <p:nvPr>
            <p:ph type="body" sz="quarter" idx="21"/>
          </p:nvPr>
        </p:nvSpPr>
        <p:spPr>
          <a:xfrm>
            <a:off x="643464" y="3043049"/>
            <a:ext cx="3517569" cy="3064506"/>
          </a:xfrm>
          <a:prstGeom prst="rect">
            <a:avLst/>
          </a:prstGeom>
        </p:spPr>
        <p:txBody>
          <a:bodyPr lIns="45719" tIns="45719" rIns="45719" bIns="45719"/>
          <a:lstStyle/>
          <a:p>
            <a:pPr marL="0" indent="0">
              <a:buClrTx/>
              <a:buSzTx/>
              <a:buFontTx/>
              <a:buNone/>
              <a:defRPr sz="1800">
                <a:solidFill>
                  <a:srgbClr val="FFFFFF"/>
                </a:solidFill>
              </a:defRPr>
            </a:pPr>
          </a:p>
        </p:txBody>
      </p:sp>
      <p:sp>
        <p:nvSpPr>
          <p:cNvPr id="94" name="Slide Number"/>
          <p:cNvSpPr txBox="1"/>
          <p:nvPr>
            <p:ph type="sldNum" sz="quarter" idx="2"/>
          </p:nvPr>
        </p:nvSpPr>
        <p:spPr>
          <a:prstGeom prst="rect">
            <a:avLst/>
          </a:prstGeom>
        </p:spPr>
        <p:txBody>
          <a:bodyPr/>
          <a:lstStyle>
            <a:lvl1pPr>
              <a:defRPr>
                <a:solidFill>
                  <a:srgbClr val="39302A"/>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6"/>
          <p:cNvSpPr/>
          <p:nvPr/>
        </p:nvSpPr>
        <p:spPr>
          <a:xfrm>
            <a:off x="3175" y="6400800"/>
            <a:ext cx="12188825" cy="457200"/>
          </a:xfrm>
          <a:prstGeom prst="rect">
            <a:avLst/>
          </a:prstGeom>
          <a:solidFill>
            <a:srgbClr val="262626"/>
          </a:solidFill>
          <a:ln w="12700">
            <a:miter lim="400000"/>
          </a:ln>
        </p:spPr>
        <p:txBody>
          <a:bodyPr lIns="45719" rIns="45719"/>
          <a:lstStyle/>
          <a:p>
            <a:pPr/>
          </a:p>
        </p:txBody>
      </p:sp>
      <p:sp>
        <p:nvSpPr>
          <p:cNvPr id="3" name="Straight Connector 9"/>
          <p:cNvSpPr/>
          <p:nvPr/>
        </p:nvSpPr>
        <p:spPr>
          <a:xfrm>
            <a:off x="1193532" y="1897379"/>
            <a:ext cx="9966960" cy="1"/>
          </a:xfrm>
          <a:prstGeom prst="line">
            <a:avLst/>
          </a:prstGeom>
          <a:ln w="12700">
            <a:solidFill>
              <a:srgbClr val="404040"/>
            </a:solidFill>
          </a:ln>
        </p:spPr>
        <p:txBody>
          <a:bodyPr lIns="45719" rIns="45719"/>
          <a:lstStyle/>
          <a:p>
            <a:pPr/>
          </a:p>
        </p:txBody>
      </p:sp>
      <p:sp>
        <p:nvSpPr>
          <p:cNvPr id="4" name="Title Text"/>
          <p:cNvSpPr txBox="1"/>
          <p:nvPr>
            <p:ph type="title"/>
          </p:nvPr>
        </p:nvSpPr>
        <p:spPr>
          <a:xfrm>
            <a:off x="1097280" y="286603"/>
            <a:ext cx="10058401" cy="145075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5"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0993581" y="6521602"/>
            <a:ext cx="217120" cy="215596"/>
          </a:xfrm>
          <a:prstGeom prst="rect">
            <a:avLst/>
          </a:prstGeom>
          <a:ln w="12700">
            <a:miter lim="400000"/>
          </a:ln>
        </p:spPr>
        <p:txBody>
          <a:bodyPr wrap="none" lIns="45719" rIns="45719" anchor="ctr">
            <a:spAutoFit/>
          </a:bodyPr>
          <a:lstStyle>
            <a:lvl1pPr>
              <a:defRPr sz="8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49" strike="noStrike" sz="4700" u="none">
          <a:solidFill>
            <a:srgbClr val="404040"/>
          </a:solidFill>
          <a:uFillTx/>
          <a:latin typeface="Bookman Old Style"/>
          <a:ea typeface="Bookman Old Style"/>
          <a:cs typeface="Bookman Old Style"/>
          <a:sym typeface="Bookman Old Style"/>
        </a:defRPr>
      </a:lvl1pPr>
      <a:lvl2pPr marL="0" marR="0" indent="0" algn="l" defTabSz="914400" rtl="0" latinLnBrk="0">
        <a:lnSpc>
          <a:spcPct val="90000"/>
        </a:lnSpc>
        <a:spcBef>
          <a:spcPts val="0"/>
        </a:spcBef>
        <a:spcAft>
          <a:spcPts val="0"/>
        </a:spcAft>
        <a:buClrTx/>
        <a:buSzTx/>
        <a:buFontTx/>
        <a:buNone/>
        <a:tabLst/>
        <a:defRPr b="0" baseline="0" cap="none" i="0" spc="-49" strike="noStrike" sz="4700" u="none">
          <a:solidFill>
            <a:srgbClr val="404040"/>
          </a:solidFill>
          <a:uFillTx/>
          <a:latin typeface="Bookman Old Style"/>
          <a:ea typeface="Bookman Old Style"/>
          <a:cs typeface="Bookman Old Style"/>
          <a:sym typeface="Bookman Old Style"/>
        </a:defRPr>
      </a:lvl2pPr>
      <a:lvl3pPr marL="0" marR="0" indent="0" algn="l" defTabSz="914400" rtl="0" latinLnBrk="0">
        <a:lnSpc>
          <a:spcPct val="90000"/>
        </a:lnSpc>
        <a:spcBef>
          <a:spcPts val="0"/>
        </a:spcBef>
        <a:spcAft>
          <a:spcPts val="0"/>
        </a:spcAft>
        <a:buClrTx/>
        <a:buSzTx/>
        <a:buFontTx/>
        <a:buNone/>
        <a:tabLst/>
        <a:defRPr b="0" baseline="0" cap="none" i="0" spc="-49" strike="noStrike" sz="4700" u="none">
          <a:solidFill>
            <a:srgbClr val="404040"/>
          </a:solidFill>
          <a:uFillTx/>
          <a:latin typeface="Bookman Old Style"/>
          <a:ea typeface="Bookman Old Style"/>
          <a:cs typeface="Bookman Old Style"/>
          <a:sym typeface="Bookman Old Style"/>
        </a:defRPr>
      </a:lvl3pPr>
      <a:lvl4pPr marL="0" marR="0" indent="0" algn="l" defTabSz="914400" rtl="0" latinLnBrk="0">
        <a:lnSpc>
          <a:spcPct val="90000"/>
        </a:lnSpc>
        <a:spcBef>
          <a:spcPts val="0"/>
        </a:spcBef>
        <a:spcAft>
          <a:spcPts val="0"/>
        </a:spcAft>
        <a:buClrTx/>
        <a:buSzTx/>
        <a:buFontTx/>
        <a:buNone/>
        <a:tabLst/>
        <a:defRPr b="0" baseline="0" cap="none" i="0" spc="-49" strike="noStrike" sz="4700" u="none">
          <a:solidFill>
            <a:srgbClr val="404040"/>
          </a:solidFill>
          <a:uFillTx/>
          <a:latin typeface="Bookman Old Style"/>
          <a:ea typeface="Bookman Old Style"/>
          <a:cs typeface="Bookman Old Style"/>
          <a:sym typeface="Bookman Old Style"/>
        </a:defRPr>
      </a:lvl4pPr>
      <a:lvl5pPr marL="0" marR="0" indent="0" algn="l" defTabSz="914400" rtl="0" latinLnBrk="0">
        <a:lnSpc>
          <a:spcPct val="90000"/>
        </a:lnSpc>
        <a:spcBef>
          <a:spcPts val="0"/>
        </a:spcBef>
        <a:spcAft>
          <a:spcPts val="0"/>
        </a:spcAft>
        <a:buClrTx/>
        <a:buSzTx/>
        <a:buFontTx/>
        <a:buNone/>
        <a:tabLst/>
        <a:defRPr b="0" baseline="0" cap="none" i="0" spc="-49" strike="noStrike" sz="4700" u="none">
          <a:solidFill>
            <a:srgbClr val="404040"/>
          </a:solidFill>
          <a:uFillTx/>
          <a:latin typeface="Bookman Old Style"/>
          <a:ea typeface="Bookman Old Style"/>
          <a:cs typeface="Bookman Old Style"/>
          <a:sym typeface="Bookman Old Style"/>
        </a:defRPr>
      </a:lvl5pPr>
      <a:lvl6pPr marL="0" marR="0" indent="0" algn="l" defTabSz="914400" rtl="0" latinLnBrk="0">
        <a:lnSpc>
          <a:spcPct val="90000"/>
        </a:lnSpc>
        <a:spcBef>
          <a:spcPts val="0"/>
        </a:spcBef>
        <a:spcAft>
          <a:spcPts val="0"/>
        </a:spcAft>
        <a:buClrTx/>
        <a:buSzTx/>
        <a:buFontTx/>
        <a:buNone/>
        <a:tabLst/>
        <a:defRPr b="0" baseline="0" cap="none" i="0" spc="-49" strike="noStrike" sz="4700" u="none">
          <a:solidFill>
            <a:srgbClr val="404040"/>
          </a:solidFill>
          <a:uFillTx/>
          <a:latin typeface="Bookman Old Style"/>
          <a:ea typeface="Bookman Old Style"/>
          <a:cs typeface="Bookman Old Style"/>
          <a:sym typeface="Bookman Old Style"/>
        </a:defRPr>
      </a:lvl6pPr>
      <a:lvl7pPr marL="0" marR="0" indent="0" algn="l" defTabSz="914400" rtl="0" latinLnBrk="0">
        <a:lnSpc>
          <a:spcPct val="90000"/>
        </a:lnSpc>
        <a:spcBef>
          <a:spcPts val="0"/>
        </a:spcBef>
        <a:spcAft>
          <a:spcPts val="0"/>
        </a:spcAft>
        <a:buClrTx/>
        <a:buSzTx/>
        <a:buFontTx/>
        <a:buNone/>
        <a:tabLst/>
        <a:defRPr b="0" baseline="0" cap="none" i="0" spc="-49" strike="noStrike" sz="4700" u="none">
          <a:solidFill>
            <a:srgbClr val="404040"/>
          </a:solidFill>
          <a:uFillTx/>
          <a:latin typeface="Bookman Old Style"/>
          <a:ea typeface="Bookman Old Style"/>
          <a:cs typeface="Bookman Old Style"/>
          <a:sym typeface="Bookman Old Style"/>
        </a:defRPr>
      </a:lvl7pPr>
      <a:lvl8pPr marL="0" marR="0" indent="0" algn="l" defTabSz="914400" rtl="0" latinLnBrk="0">
        <a:lnSpc>
          <a:spcPct val="90000"/>
        </a:lnSpc>
        <a:spcBef>
          <a:spcPts val="0"/>
        </a:spcBef>
        <a:spcAft>
          <a:spcPts val="0"/>
        </a:spcAft>
        <a:buClrTx/>
        <a:buSzTx/>
        <a:buFontTx/>
        <a:buNone/>
        <a:tabLst/>
        <a:defRPr b="0" baseline="0" cap="none" i="0" spc="-49" strike="noStrike" sz="4700" u="none">
          <a:solidFill>
            <a:srgbClr val="404040"/>
          </a:solidFill>
          <a:uFillTx/>
          <a:latin typeface="Bookman Old Style"/>
          <a:ea typeface="Bookman Old Style"/>
          <a:cs typeface="Bookman Old Style"/>
          <a:sym typeface="Bookman Old Style"/>
        </a:defRPr>
      </a:lvl8pPr>
      <a:lvl9pPr marL="0" marR="0" indent="0" algn="l" defTabSz="914400" rtl="0" latinLnBrk="0">
        <a:lnSpc>
          <a:spcPct val="90000"/>
        </a:lnSpc>
        <a:spcBef>
          <a:spcPts val="0"/>
        </a:spcBef>
        <a:spcAft>
          <a:spcPts val="0"/>
        </a:spcAft>
        <a:buClrTx/>
        <a:buSzTx/>
        <a:buFontTx/>
        <a:buNone/>
        <a:tabLst/>
        <a:defRPr b="0" baseline="0" cap="none" i="0" spc="-49" strike="noStrike" sz="4700" u="none">
          <a:solidFill>
            <a:srgbClr val="404040"/>
          </a:solidFill>
          <a:uFillTx/>
          <a:latin typeface="Bookman Old Style"/>
          <a:ea typeface="Bookman Old Style"/>
          <a:cs typeface="Bookman Old Style"/>
          <a:sym typeface="Bookman Old Style"/>
        </a:defRPr>
      </a:lvl9pPr>
    </p:titleStyle>
    <p:bodyStyle>
      <a:lvl1pPr marL="91439" marR="0" indent="-91439" algn="l" defTabSz="914400" rtl="0" latinLnBrk="0">
        <a:lnSpc>
          <a:spcPct val="110000"/>
        </a:lnSpc>
        <a:spcBef>
          <a:spcPts val="1200"/>
        </a:spcBef>
        <a:spcAft>
          <a:spcPts val="0"/>
        </a:spcAft>
        <a:buClr>
          <a:schemeClr val="accent1"/>
        </a:buClr>
        <a:buSzPct val="100000"/>
        <a:buFont typeface="Calibri"/>
        <a:buChar char=" "/>
        <a:tabLst/>
        <a:defRPr b="0" baseline="0" cap="none" i="0" spc="0" strike="noStrike" sz="1900" u="none">
          <a:solidFill>
            <a:srgbClr val="404040"/>
          </a:solidFill>
          <a:uFillTx/>
          <a:latin typeface="+mj-lt"/>
          <a:ea typeface="+mj-ea"/>
          <a:cs typeface="+mj-cs"/>
          <a:sym typeface="Franklin Gothic Book"/>
        </a:defRPr>
      </a:lvl1pPr>
      <a:lvl2pPr marL="405563" marR="0" indent="-204395" algn="l" defTabSz="914400" rtl="0" latinLnBrk="0">
        <a:lnSpc>
          <a:spcPct val="110000"/>
        </a:lnSpc>
        <a:spcBef>
          <a:spcPts val="1200"/>
        </a:spcBef>
        <a:spcAft>
          <a:spcPts val="0"/>
        </a:spcAft>
        <a:buClr>
          <a:schemeClr val="accent1"/>
        </a:buClr>
        <a:buSzPct val="100000"/>
        <a:buFont typeface="Calibri"/>
        <a:buChar char="◦"/>
        <a:tabLst/>
        <a:defRPr b="0" baseline="0" cap="none" i="0" spc="0" strike="noStrike" sz="1900" u="none">
          <a:solidFill>
            <a:srgbClr val="404040"/>
          </a:solidFill>
          <a:uFillTx/>
          <a:latin typeface="+mj-lt"/>
          <a:ea typeface="+mj-ea"/>
          <a:cs typeface="+mj-cs"/>
          <a:sym typeface="Franklin Gothic Book"/>
        </a:defRPr>
      </a:lvl2pPr>
      <a:lvl3pPr marL="651334" marR="0" indent="-267286" algn="l" defTabSz="914400" rtl="0" latinLnBrk="0">
        <a:lnSpc>
          <a:spcPct val="110000"/>
        </a:lnSpc>
        <a:spcBef>
          <a:spcPts val="1200"/>
        </a:spcBef>
        <a:spcAft>
          <a:spcPts val="0"/>
        </a:spcAft>
        <a:buClr>
          <a:schemeClr val="accent1"/>
        </a:buClr>
        <a:buSzPct val="100000"/>
        <a:buFont typeface="Calibri"/>
        <a:buChar char="◦"/>
        <a:tabLst/>
        <a:defRPr b="0" baseline="0" cap="none" i="0" spc="0" strike="noStrike" sz="1900" u="none">
          <a:solidFill>
            <a:srgbClr val="404040"/>
          </a:solidFill>
          <a:uFillTx/>
          <a:latin typeface="+mj-lt"/>
          <a:ea typeface="+mj-ea"/>
          <a:cs typeface="+mj-cs"/>
          <a:sym typeface="Franklin Gothic Book"/>
        </a:defRPr>
      </a:lvl3pPr>
      <a:lvl4pPr marL="834214" marR="0" indent="-267286" algn="l" defTabSz="914400" rtl="0" latinLnBrk="0">
        <a:lnSpc>
          <a:spcPct val="110000"/>
        </a:lnSpc>
        <a:spcBef>
          <a:spcPts val="1200"/>
        </a:spcBef>
        <a:spcAft>
          <a:spcPts val="0"/>
        </a:spcAft>
        <a:buClr>
          <a:schemeClr val="accent1"/>
        </a:buClr>
        <a:buSzPct val="100000"/>
        <a:buFont typeface="Calibri"/>
        <a:buChar char="◦"/>
        <a:tabLst/>
        <a:defRPr b="0" baseline="0" cap="none" i="0" spc="0" strike="noStrike" sz="1900" u="none">
          <a:solidFill>
            <a:srgbClr val="404040"/>
          </a:solidFill>
          <a:uFillTx/>
          <a:latin typeface="+mj-lt"/>
          <a:ea typeface="+mj-ea"/>
          <a:cs typeface="+mj-cs"/>
          <a:sym typeface="Franklin Gothic Book"/>
        </a:defRPr>
      </a:lvl4pPr>
      <a:lvl5pPr marL="1017094" marR="0" indent="-267286" algn="l" defTabSz="914400" rtl="0" latinLnBrk="0">
        <a:lnSpc>
          <a:spcPct val="110000"/>
        </a:lnSpc>
        <a:spcBef>
          <a:spcPts val="1200"/>
        </a:spcBef>
        <a:spcAft>
          <a:spcPts val="0"/>
        </a:spcAft>
        <a:buClr>
          <a:schemeClr val="accent1"/>
        </a:buClr>
        <a:buSzPct val="100000"/>
        <a:buFont typeface="Calibri"/>
        <a:buChar char="◦"/>
        <a:tabLst/>
        <a:defRPr b="0" baseline="0" cap="none" i="0" spc="0" strike="noStrike" sz="1900" u="none">
          <a:solidFill>
            <a:srgbClr val="404040"/>
          </a:solidFill>
          <a:uFillTx/>
          <a:latin typeface="+mj-lt"/>
          <a:ea typeface="+mj-ea"/>
          <a:cs typeface="+mj-cs"/>
          <a:sym typeface="Franklin Gothic Book"/>
        </a:defRPr>
      </a:lvl5pPr>
      <a:lvl6pPr marL="1181642" marR="0" indent="-310242" algn="l" defTabSz="914400" rtl="0" latinLnBrk="0">
        <a:lnSpc>
          <a:spcPct val="110000"/>
        </a:lnSpc>
        <a:spcBef>
          <a:spcPts val="1200"/>
        </a:spcBef>
        <a:spcAft>
          <a:spcPts val="0"/>
        </a:spcAft>
        <a:buClr>
          <a:schemeClr val="accent1"/>
        </a:buClr>
        <a:buSzPct val="100000"/>
        <a:buFont typeface="Calibri"/>
        <a:buChar char="◦"/>
        <a:tabLst/>
        <a:defRPr b="0" baseline="0" cap="none" i="0" spc="0" strike="noStrike" sz="1900" u="none">
          <a:solidFill>
            <a:srgbClr val="404040"/>
          </a:solidFill>
          <a:uFillTx/>
          <a:latin typeface="+mj-lt"/>
          <a:ea typeface="+mj-ea"/>
          <a:cs typeface="+mj-cs"/>
          <a:sym typeface="Franklin Gothic Book"/>
        </a:defRPr>
      </a:lvl6pPr>
      <a:lvl7pPr marL="1381642" marR="0" indent="-310242" algn="l" defTabSz="914400" rtl="0" latinLnBrk="0">
        <a:lnSpc>
          <a:spcPct val="110000"/>
        </a:lnSpc>
        <a:spcBef>
          <a:spcPts val="1200"/>
        </a:spcBef>
        <a:spcAft>
          <a:spcPts val="0"/>
        </a:spcAft>
        <a:buClr>
          <a:schemeClr val="accent1"/>
        </a:buClr>
        <a:buSzPct val="100000"/>
        <a:buFont typeface="Calibri"/>
        <a:buChar char="◦"/>
        <a:tabLst/>
        <a:defRPr b="0" baseline="0" cap="none" i="0" spc="0" strike="noStrike" sz="1900" u="none">
          <a:solidFill>
            <a:srgbClr val="404040"/>
          </a:solidFill>
          <a:uFillTx/>
          <a:latin typeface="+mj-lt"/>
          <a:ea typeface="+mj-ea"/>
          <a:cs typeface="+mj-cs"/>
          <a:sym typeface="Franklin Gothic Book"/>
        </a:defRPr>
      </a:lvl7pPr>
      <a:lvl8pPr marL="1581642" marR="0" indent="-310242" algn="l" defTabSz="914400" rtl="0" latinLnBrk="0">
        <a:lnSpc>
          <a:spcPct val="110000"/>
        </a:lnSpc>
        <a:spcBef>
          <a:spcPts val="1200"/>
        </a:spcBef>
        <a:spcAft>
          <a:spcPts val="0"/>
        </a:spcAft>
        <a:buClr>
          <a:schemeClr val="accent1"/>
        </a:buClr>
        <a:buSzPct val="100000"/>
        <a:buFont typeface="Calibri"/>
        <a:buChar char="◦"/>
        <a:tabLst/>
        <a:defRPr b="0" baseline="0" cap="none" i="0" spc="0" strike="noStrike" sz="1900" u="none">
          <a:solidFill>
            <a:srgbClr val="404040"/>
          </a:solidFill>
          <a:uFillTx/>
          <a:latin typeface="+mj-lt"/>
          <a:ea typeface="+mj-ea"/>
          <a:cs typeface="+mj-cs"/>
          <a:sym typeface="Franklin Gothic Book"/>
        </a:defRPr>
      </a:lvl8pPr>
      <a:lvl9pPr marL="1781642" marR="0" indent="-310242" algn="l" defTabSz="914400" rtl="0" latinLnBrk="0">
        <a:lnSpc>
          <a:spcPct val="110000"/>
        </a:lnSpc>
        <a:spcBef>
          <a:spcPts val="1200"/>
        </a:spcBef>
        <a:spcAft>
          <a:spcPts val="0"/>
        </a:spcAft>
        <a:buClr>
          <a:schemeClr val="accent1"/>
        </a:buClr>
        <a:buSzPct val="100000"/>
        <a:buFont typeface="Calibri"/>
        <a:buChar char="◦"/>
        <a:tabLst/>
        <a:defRPr b="0" baseline="0" cap="none" i="0" spc="0" strike="noStrike" sz="1900" u="none">
          <a:solidFill>
            <a:srgbClr val="404040"/>
          </a:solidFill>
          <a:uFillTx/>
          <a:latin typeface="+mj-lt"/>
          <a:ea typeface="+mj-ea"/>
          <a:cs typeface="+mj-cs"/>
          <a:sym typeface="Franklin Gothic Book"/>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Franklin Gothic Book"/>
        </a:defRPr>
      </a:lvl1pPr>
      <a:lvl2pPr marL="0" marR="0" indent="457200" algn="l"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Franklin Gothic Book"/>
        </a:defRPr>
      </a:lvl2pPr>
      <a:lvl3pPr marL="0" marR="0" indent="914400" algn="l"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Franklin Gothic Book"/>
        </a:defRPr>
      </a:lvl3pPr>
      <a:lvl4pPr marL="0" marR="0" indent="1371600" algn="l"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Franklin Gothic Book"/>
        </a:defRPr>
      </a:lvl4pPr>
      <a:lvl5pPr marL="0" marR="0" indent="1828800" algn="l"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Franklin Gothic Book"/>
        </a:defRPr>
      </a:lvl5pPr>
      <a:lvl6pPr marL="0" marR="0" indent="2286000" algn="l"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Franklin Gothic Book"/>
        </a:defRPr>
      </a:lvl6pPr>
      <a:lvl7pPr marL="0" marR="0" indent="2743200" algn="l"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Franklin Gothic Book"/>
        </a:defRPr>
      </a:lvl7pPr>
      <a:lvl8pPr marL="0" marR="0" indent="3200400" algn="l"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Franklin Gothic Book"/>
        </a:defRPr>
      </a:lvl8pPr>
      <a:lvl9pPr marL="0" marR="0" indent="3657600" algn="l"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Franklin Gothic Boo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tif"/><Relationship Id="rId3" Type="http://schemas.openxmlformats.org/officeDocument/2006/relationships/image" Target="../media/image3.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6.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tif"/><Relationship Id="rId3" Type="http://schemas.openxmlformats.org/officeDocument/2006/relationships/image" Target="../media/image8.tif"/><Relationship Id="rId4" Type="http://schemas.openxmlformats.org/officeDocument/2006/relationships/image" Target="../media/image9.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1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4" name="Picture Placeholder 2" descr="Picture Placeholder 2"/>
          <p:cNvPicPr>
            <a:picLocks noChangeAspect="1"/>
          </p:cNvPicPr>
          <p:nvPr>
            <p:ph type="pic" idx="21"/>
          </p:nvPr>
        </p:nvPicPr>
        <p:blipFill>
          <a:blip r:embed="rId2">
            <a:extLst/>
          </a:blip>
          <a:stretch>
            <a:fillRect/>
          </a:stretch>
        </p:blipFill>
        <p:spPr>
          <a:prstGeom prst="rect">
            <a:avLst/>
          </a:prstGeom>
        </p:spPr>
      </p:pic>
      <p:sp>
        <p:nvSpPr>
          <p:cNvPr id="115" name="Title 1"/>
          <p:cNvSpPr txBox="1"/>
          <p:nvPr>
            <p:ph type="title"/>
          </p:nvPr>
        </p:nvSpPr>
        <p:spPr>
          <a:prstGeom prst="rect">
            <a:avLst/>
          </a:prstGeom>
        </p:spPr>
        <p:txBody>
          <a:bodyPr/>
          <a:lstStyle>
            <a:lvl1pPr>
              <a:defRPr spc="-100" sz="4400"/>
            </a:lvl1pPr>
          </a:lstStyle>
          <a:p>
            <a:pPr/>
            <a:r>
              <a:t>Malignant Comment Classifier Project </a:t>
            </a:r>
          </a:p>
        </p:txBody>
      </p:sp>
      <p:sp>
        <p:nvSpPr>
          <p:cNvPr id="116" name="Subtitle 2"/>
          <p:cNvSpPr txBox="1"/>
          <p:nvPr>
            <p:ph type="body" sz="quarter" idx="1"/>
          </p:nvPr>
        </p:nvSpPr>
        <p:spPr>
          <a:prstGeom prst="rect">
            <a:avLst/>
          </a:prstGeom>
        </p:spPr>
        <p:txBody>
          <a:bodyPr/>
          <a:lstStyle/>
          <a:p>
            <a:pPr defTabSz="704087">
              <a:lnSpc>
                <a:spcPct val="85600"/>
              </a:lnSpc>
              <a:defRPr spc="128" sz="1925">
                <a:latin typeface="Arial"/>
                <a:ea typeface="Arial"/>
                <a:cs typeface="Arial"/>
                <a:sym typeface="Arial"/>
              </a:defRPr>
            </a:pPr>
            <a:r>
              <a:t>Submitted by:-</a:t>
            </a:r>
          </a:p>
          <a:p>
            <a:pPr defTabSz="704087">
              <a:lnSpc>
                <a:spcPct val="85600"/>
              </a:lnSpc>
              <a:defRPr spc="128" sz="1925">
                <a:latin typeface="Arial"/>
                <a:ea typeface="Arial"/>
                <a:cs typeface="Arial"/>
                <a:sym typeface="Arial"/>
              </a:defRPr>
            </a:pPr>
            <a:r>
              <a:t>Vikram Purohit</a:t>
            </a:r>
          </a:p>
        </p:txBody>
      </p:sp>
      <p:pic>
        <p:nvPicPr>
          <p:cNvPr id="117" name="Image" descr="Image"/>
          <p:cNvPicPr>
            <a:picLocks noChangeAspect="1"/>
          </p:cNvPicPr>
          <p:nvPr/>
        </p:nvPicPr>
        <p:blipFill>
          <a:blip r:embed="rId3">
            <a:extLst/>
          </a:blip>
          <a:stretch>
            <a:fillRect/>
          </a:stretch>
        </p:blipFill>
        <p:spPr>
          <a:xfrm>
            <a:off x="3474341" y="911650"/>
            <a:ext cx="925311" cy="788228"/>
          </a:xfrm>
          <a:prstGeom prst="rect">
            <a:avLst/>
          </a:prstGeom>
          <a:ln w="12700">
            <a:miter lim="400000"/>
          </a:ln>
        </p:spPr>
      </p:pic>
      <p:sp>
        <p:nvSpPr>
          <p:cNvPr id="118" name="FLIP ROBO"/>
          <p:cNvSpPr txBox="1"/>
          <p:nvPr/>
        </p:nvSpPr>
        <p:spPr>
          <a:xfrm>
            <a:off x="4714350" y="942225"/>
            <a:ext cx="3613786" cy="72707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5000">
                <a:solidFill>
                  <a:srgbClr val="FFFFFF"/>
                </a:solidFill>
                <a:latin typeface="Copperplate"/>
                <a:ea typeface="Copperplate"/>
                <a:cs typeface="Copperplate"/>
                <a:sym typeface="Copperplate"/>
              </a:defRPr>
            </a:lvl1pPr>
          </a:lstStyle>
          <a:p>
            <a:pPr/>
            <a:r>
              <a:t>FLIP ROBO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itle 1"/>
          <p:cNvSpPr txBox="1"/>
          <p:nvPr>
            <p:ph type="title"/>
          </p:nvPr>
        </p:nvSpPr>
        <p:spPr>
          <a:prstGeom prst="rect">
            <a:avLst/>
          </a:prstGeom>
        </p:spPr>
        <p:txBody>
          <a:bodyPr/>
          <a:lstStyle>
            <a:lvl1pPr>
              <a:defRPr spc="-99"/>
            </a:lvl1pPr>
          </a:lstStyle>
          <a:p>
            <a:pPr/>
            <a:r>
              <a:t>Analytical Problem Framing</a:t>
            </a:r>
          </a:p>
        </p:txBody>
      </p:sp>
      <p:sp>
        <p:nvSpPr>
          <p:cNvPr id="145" name="Content Placeholder 2"/>
          <p:cNvSpPr txBox="1"/>
          <p:nvPr>
            <p:ph type="body" idx="1"/>
          </p:nvPr>
        </p:nvSpPr>
        <p:spPr>
          <a:prstGeom prst="rect">
            <a:avLst/>
          </a:prstGeom>
        </p:spPr>
        <p:txBody>
          <a:bodyPr/>
          <a:lstStyle/>
          <a:p>
            <a:pPr>
              <a:defRPr b="1" sz="1800">
                <a:latin typeface="Arial"/>
                <a:ea typeface="Arial"/>
                <a:cs typeface="Arial"/>
                <a:sym typeface="Arial"/>
              </a:defRPr>
            </a:pPr>
            <a:r>
              <a:t>Data Sources and their formats</a:t>
            </a:r>
            <a:endParaRPr>
              <a:latin typeface="Calibri"/>
              <a:ea typeface="Calibri"/>
              <a:cs typeface="Calibri"/>
              <a:sym typeface="Calibri"/>
            </a:endParaRPr>
          </a:p>
          <a:p>
            <a:pPr>
              <a:defRPr sz="1800">
                <a:latin typeface="Arial"/>
                <a:ea typeface="Arial"/>
                <a:cs typeface="Arial"/>
                <a:sym typeface="Arial"/>
              </a:defRPr>
            </a:pPr>
            <a:r>
              <a:t>The data set contains the training set, which has approximately 1,59,000 samples and the test set which contains nearly 1,53,000 samples. All the data samples contain 8 fields which includes ‘Id’, ‘Comments’, ‘Malignant’, ‘Highly malignant’, ‘Rude’, ‘Threat’, ‘Abuse’ and ‘Loathe’. </a:t>
            </a:r>
            <a:endParaRPr>
              <a:latin typeface="Calibri"/>
              <a:ea typeface="Calibri"/>
              <a:cs typeface="Calibri"/>
              <a:sym typeface="Calibri"/>
            </a:endParaRPr>
          </a:p>
          <a:p>
            <a:pPr>
              <a:defRPr sz="1800">
                <a:latin typeface="Arial"/>
                <a:ea typeface="Arial"/>
                <a:cs typeface="Arial"/>
                <a:sym typeface="Arial"/>
              </a:defRPr>
            </a:pPr>
            <a:r>
              <a:t>The label can be either 0 or 1, where 0 denotes a NO while 1 denotes a YES. There are various comments which have multiple labels. The first attribute is a unique ID associated with each comment.  </a:t>
            </a:r>
            <a:r>
              <a:rPr b="1"/>
              <a:t>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Title 1"/>
          <p:cNvSpPr txBox="1"/>
          <p:nvPr>
            <p:ph type="title"/>
          </p:nvPr>
        </p:nvSpPr>
        <p:spPr>
          <a:prstGeom prst="rect">
            <a:avLst/>
          </a:prstGeom>
        </p:spPr>
        <p:txBody>
          <a:bodyPr/>
          <a:lstStyle>
            <a:lvl1pPr>
              <a:defRPr spc="-99"/>
            </a:lvl1pPr>
          </a:lstStyle>
          <a:p>
            <a:pPr/>
            <a:r>
              <a:t>Analytical Problem Framing</a:t>
            </a:r>
          </a:p>
        </p:txBody>
      </p:sp>
      <p:sp>
        <p:nvSpPr>
          <p:cNvPr id="148" name="Content Placeholder 2"/>
          <p:cNvSpPr txBox="1"/>
          <p:nvPr>
            <p:ph type="body" idx="1"/>
          </p:nvPr>
        </p:nvSpPr>
        <p:spPr>
          <a:prstGeom prst="rect">
            <a:avLst/>
          </a:prstGeom>
        </p:spPr>
        <p:txBody>
          <a:bodyPr/>
          <a:lstStyle/>
          <a:p>
            <a:pPr/>
          </a:p>
          <a:p>
            <a:pPr/>
          </a:p>
          <a:p>
            <a:pPr/>
          </a:p>
          <a:p>
            <a:pPr marL="0" indent="0" algn="ctr">
              <a:buSzTx/>
              <a:buNone/>
              <a:defRPr i="1" sz="1200">
                <a:solidFill>
                  <a:srgbClr val="44546A"/>
                </a:solidFill>
                <a:latin typeface="Arial"/>
                <a:ea typeface="Arial"/>
                <a:cs typeface="Arial"/>
                <a:sym typeface="Arial"/>
              </a:defRPr>
            </a:pPr>
            <a:r>
              <a:t>Figure 1 Train Dataset</a:t>
            </a:r>
            <a:endParaRPr>
              <a:latin typeface="Calibri"/>
              <a:ea typeface="Calibri"/>
              <a:cs typeface="Calibri"/>
              <a:sym typeface="Calibri"/>
            </a:endParaRPr>
          </a:p>
          <a:p>
            <a:pPr/>
            <a:endParaRPr i="1" sz="1200">
              <a:solidFill>
                <a:srgbClr val="44546A"/>
              </a:solidFill>
              <a:latin typeface="Calibri"/>
              <a:ea typeface="Calibri"/>
              <a:cs typeface="Calibri"/>
              <a:sym typeface="Calibri"/>
            </a:endParaRPr>
          </a:p>
          <a:p>
            <a:pPr/>
            <a:endParaRPr i="1" sz="1200">
              <a:solidFill>
                <a:srgbClr val="44546A"/>
              </a:solidFill>
              <a:latin typeface="Calibri"/>
              <a:ea typeface="Calibri"/>
              <a:cs typeface="Calibri"/>
              <a:sym typeface="Calibri"/>
            </a:endParaRPr>
          </a:p>
          <a:p>
            <a:pPr/>
            <a:endParaRPr i="1" sz="1200">
              <a:solidFill>
                <a:srgbClr val="44546A"/>
              </a:solidFill>
              <a:latin typeface="Calibri"/>
              <a:ea typeface="Calibri"/>
              <a:cs typeface="Calibri"/>
              <a:sym typeface="Calibri"/>
            </a:endParaRPr>
          </a:p>
          <a:p>
            <a:pPr algn="ctr">
              <a:defRPr i="1" sz="1200">
                <a:solidFill>
                  <a:srgbClr val="44546A"/>
                </a:solidFill>
                <a:latin typeface="Arial"/>
                <a:ea typeface="Arial"/>
                <a:cs typeface="Arial"/>
                <a:sym typeface="Arial"/>
              </a:defRPr>
            </a:pPr>
            <a:r>
              <a:t>Figure 2 Test Dataset</a:t>
            </a:r>
          </a:p>
        </p:txBody>
      </p:sp>
      <p:pic>
        <p:nvPicPr>
          <p:cNvPr id="149" name="Picture 3" descr="Picture 3"/>
          <p:cNvPicPr>
            <a:picLocks noChangeAspect="1"/>
          </p:cNvPicPr>
          <p:nvPr/>
        </p:nvPicPr>
        <p:blipFill>
          <a:blip r:embed="rId2">
            <a:extLst/>
          </a:blip>
          <a:stretch>
            <a:fillRect/>
          </a:stretch>
        </p:blipFill>
        <p:spPr>
          <a:xfrm>
            <a:off x="2707731" y="2424266"/>
            <a:ext cx="5731510" cy="1263016"/>
          </a:xfrm>
          <a:prstGeom prst="rect">
            <a:avLst/>
          </a:prstGeom>
          <a:ln w="12700">
            <a:miter lim="400000"/>
          </a:ln>
        </p:spPr>
      </p:pic>
      <p:pic>
        <p:nvPicPr>
          <p:cNvPr id="150" name="Picture 4" descr="Picture 4"/>
          <p:cNvPicPr>
            <a:picLocks noChangeAspect="1"/>
          </p:cNvPicPr>
          <p:nvPr/>
        </p:nvPicPr>
        <p:blipFill>
          <a:blip r:embed="rId3">
            <a:extLst/>
          </a:blip>
          <a:stretch>
            <a:fillRect/>
          </a:stretch>
        </p:blipFill>
        <p:spPr>
          <a:xfrm>
            <a:off x="2707730" y="3988646"/>
            <a:ext cx="5885763" cy="147129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itle 1"/>
          <p:cNvSpPr txBox="1"/>
          <p:nvPr>
            <p:ph type="title"/>
          </p:nvPr>
        </p:nvSpPr>
        <p:spPr>
          <a:prstGeom prst="rect">
            <a:avLst/>
          </a:prstGeom>
        </p:spPr>
        <p:txBody>
          <a:bodyPr/>
          <a:lstStyle>
            <a:lvl1pPr>
              <a:defRPr spc="-99"/>
            </a:lvl1pPr>
          </a:lstStyle>
          <a:p>
            <a:pPr/>
            <a:r>
              <a:t>Analytical Problem Framing</a:t>
            </a:r>
          </a:p>
        </p:txBody>
      </p:sp>
      <p:sp>
        <p:nvSpPr>
          <p:cNvPr id="153" name="Content Placeholder 2"/>
          <p:cNvSpPr txBox="1"/>
          <p:nvPr>
            <p:ph type="body" idx="1"/>
          </p:nvPr>
        </p:nvSpPr>
        <p:spPr>
          <a:prstGeom prst="rect">
            <a:avLst/>
          </a:prstGeom>
        </p:spPr>
        <p:txBody>
          <a:bodyPr/>
          <a:lstStyle/>
          <a:p>
            <a:pPr marL="457200" indent="-91440">
              <a:lnSpc>
                <a:spcPct val="107000"/>
              </a:lnSpc>
              <a:defRPr sz="1800">
                <a:latin typeface="Arial"/>
                <a:ea typeface="Arial"/>
                <a:cs typeface="Arial"/>
                <a:sym typeface="Arial"/>
              </a:defRPr>
            </a:pPr>
            <a:r>
              <a:t>The data set includes:</a:t>
            </a:r>
            <a:endParaRPr>
              <a:latin typeface="Calibri"/>
              <a:ea typeface="Calibri"/>
              <a:cs typeface="Calibri"/>
              <a:sym typeface="Calibri"/>
            </a:endParaRPr>
          </a:p>
          <a:p>
            <a:pPr marL="342900" indent="-342900">
              <a:lnSpc>
                <a:spcPct val="107000"/>
              </a:lnSpc>
              <a:buFont typeface="Symbol"/>
              <a:buChar char="·"/>
              <a:defRPr b="1" sz="1800">
                <a:latin typeface="Arial"/>
                <a:ea typeface="Arial"/>
                <a:cs typeface="Arial"/>
                <a:sym typeface="Arial"/>
              </a:defRPr>
            </a:pPr>
            <a:r>
              <a:t>Malignant: </a:t>
            </a:r>
            <a:r>
              <a:rPr b="0"/>
              <a:t>It is the Label column, which includes values 0 and 1, denoting if the comment is malignant or not. </a:t>
            </a:r>
            <a:endParaRPr>
              <a:latin typeface="Calibri"/>
              <a:ea typeface="Calibri"/>
              <a:cs typeface="Calibri"/>
              <a:sym typeface="Calibri"/>
            </a:endParaRPr>
          </a:p>
          <a:p>
            <a:pPr marL="342900" indent="-342900">
              <a:lnSpc>
                <a:spcPct val="107000"/>
              </a:lnSpc>
              <a:buFont typeface="Symbol"/>
              <a:buChar char="·"/>
              <a:defRPr b="1" sz="1800">
                <a:latin typeface="Arial"/>
                <a:ea typeface="Arial"/>
                <a:cs typeface="Arial"/>
                <a:sym typeface="Arial"/>
              </a:defRPr>
            </a:pPr>
            <a:r>
              <a:t>Highly Malignant:</a:t>
            </a:r>
            <a:r>
              <a:rPr b="0"/>
              <a:t> It denotes comments that are highly malignant and hurtful. </a:t>
            </a:r>
            <a:endParaRPr>
              <a:latin typeface="Calibri"/>
              <a:ea typeface="Calibri"/>
              <a:cs typeface="Calibri"/>
              <a:sym typeface="Calibri"/>
            </a:endParaRPr>
          </a:p>
          <a:p>
            <a:pPr marL="342900" indent="-342900">
              <a:lnSpc>
                <a:spcPct val="107000"/>
              </a:lnSpc>
              <a:buFont typeface="Symbol"/>
              <a:buChar char="·"/>
              <a:defRPr b="1" sz="1800">
                <a:latin typeface="Arial"/>
                <a:ea typeface="Arial"/>
                <a:cs typeface="Arial"/>
                <a:sym typeface="Arial"/>
              </a:defRPr>
            </a:pPr>
            <a:r>
              <a:t>Rude: </a:t>
            </a:r>
            <a:r>
              <a:rPr b="0"/>
              <a:t>It denotes comments that are very rude and offensive.</a:t>
            </a:r>
            <a:endParaRPr>
              <a:latin typeface="Calibri"/>
              <a:ea typeface="Calibri"/>
              <a:cs typeface="Calibri"/>
              <a:sym typeface="Calibri"/>
            </a:endParaRPr>
          </a:p>
          <a:p>
            <a:pPr marL="342900" indent="-342900">
              <a:lnSpc>
                <a:spcPct val="107000"/>
              </a:lnSpc>
              <a:buFont typeface="Symbol"/>
              <a:buChar char="·"/>
              <a:defRPr b="1" sz="1800">
                <a:latin typeface="Arial"/>
                <a:ea typeface="Arial"/>
                <a:cs typeface="Arial"/>
                <a:sym typeface="Arial"/>
              </a:defRPr>
            </a:pPr>
            <a:r>
              <a:t>Threat:</a:t>
            </a:r>
            <a:r>
              <a:rPr b="0"/>
              <a:t> It contains indication of the comments that are giving any threat to someone. 	</a:t>
            </a:r>
            <a:endParaRPr>
              <a:latin typeface="Calibri"/>
              <a:ea typeface="Calibri"/>
              <a:cs typeface="Calibri"/>
              <a:sym typeface="Calibri"/>
            </a:endParaRPr>
          </a:p>
          <a:p>
            <a:pPr marL="342900" indent="-342900">
              <a:lnSpc>
                <a:spcPct val="107000"/>
              </a:lnSpc>
              <a:buFont typeface="Symbol"/>
              <a:buChar char="·"/>
              <a:defRPr b="1" sz="1800">
                <a:latin typeface="Arial"/>
                <a:ea typeface="Arial"/>
                <a:cs typeface="Arial"/>
                <a:sym typeface="Arial"/>
              </a:defRPr>
            </a:pPr>
            <a:r>
              <a:t>Abuse:</a:t>
            </a:r>
            <a:r>
              <a:rPr b="0"/>
              <a:t> It is for comments that are abusive in nature. </a:t>
            </a:r>
            <a:endParaRPr>
              <a:latin typeface="Calibri"/>
              <a:ea typeface="Calibri"/>
              <a:cs typeface="Calibri"/>
              <a:sym typeface="Calibri"/>
            </a:endParaRPr>
          </a:p>
          <a:p>
            <a:pPr marL="342900" indent="-342900">
              <a:lnSpc>
                <a:spcPct val="107000"/>
              </a:lnSpc>
              <a:buFont typeface="Symbol"/>
              <a:buChar char="·"/>
              <a:defRPr b="1" sz="1600">
                <a:latin typeface="Arial"/>
                <a:ea typeface="Arial"/>
                <a:cs typeface="Arial"/>
                <a:sym typeface="Arial"/>
              </a:defRPr>
            </a:pPr>
            <a:r>
              <a:t>Loathe:</a:t>
            </a:r>
            <a:r>
              <a:rPr b="0"/>
              <a:t> It describes the comments </a:t>
            </a:r>
            <a:r>
              <a:rPr b="0" sz="1800"/>
              <a:t>which are hateful and loathing in nature.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itle 1"/>
          <p:cNvSpPr txBox="1"/>
          <p:nvPr>
            <p:ph type="title"/>
          </p:nvPr>
        </p:nvSpPr>
        <p:spPr>
          <a:prstGeom prst="rect">
            <a:avLst/>
          </a:prstGeom>
        </p:spPr>
        <p:txBody>
          <a:bodyPr/>
          <a:lstStyle>
            <a:lvl1pPr>
              <a:defRPr spc="-99"/>
            </a:lvl1pPr>
          </a:lstStyle>
          <a:p>
            <a:pPr/>
            <a:r>
              <a:t>Analytical Problem Framing</a:t>
            </a:r>
          </a:p>
        </p:txBody>
      </p:sp>
      <p:sp>
        <p:nvSpPr>
          <p:cNvPr id="156" name="Content Placeholder 2"/>
          <p:cNvSpPr txBox="1"/>
          <p:nvPr>
            <p:ph type="body" idx="1"/>
          </p:nvPr>
        </p:nvSpPr>
        <p:spPr>
          <a:prstGeom prst="rect">
            <a:avLst/>
          </a:prstGeom>
        </p:spPr>
        <p:txBody>
          <a:bodyPr/>
          <a:lstStyle/>
          <a:p>
            <a:pPr marL="342900" indent="-342900">
              <a:lnSpc>
                <a:spcPct val="107000"/>
              </a:lnSpc>
              <a:buFont typeface="Symbol"/>
              <a:buChar char="·"/>
              <a:defRPr b="1" sz="1800">
                <a:latin typeface="Arial"/>
                <a:ea typeface="Arial"/>
                <a:cs typeface="Arial"/>
                <a:sym typeface="Arial"/>
              </a:defRPr>
            </a:pPr>
            <a:r>
              <a:t>ID: </a:t>
            </a:r>
            <a:r>
              <a:rPr b="0"/>
              <a:t>It includes unique Ids associated with each comment text given. </a:t>
            </a:r>
            <a:r>
              <a:t> </a:t>
            </a:r>
            <a:r>
              <a:rPr b="0"/>
              <a:t> </a:t>
            </a:r>
            <a:endParaRPr>
              <a:latin typeface="Calibri"/>
              <a:ea typeface="Calibri"/>
              <a:cs typeface="Calibri"/>
              <a:sym typeface="Calibri"/>
            </a:endParaRPr>
          </a:p>
          <a:p>
            <a:pPr marL="342900" indent="-342900">
              <a:lnSpc>
                <a:spcPct val="107000"/>
              </a:lnSpc>
              <a:buFont typeface="Symbol"/>
              <a:buChar char="·"/>
              <a:defRPr b="1" sz="1800">
                <a:latin typeface="Arial"/>
                <a:ea typeface="Arial"/>
                <a:cs typeface="Arial"/>
                <a:sym typeface="Arial"/>
              </a:defRPr>
            </a:pPr>
            <a:r>
              <a:t>Comment text: </a:t>
            </a:r>
            <a:r>
              <a:rPr b="0"/>
              <a:t>This column contains the comments extracted from various social media platforms.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itle 1"/>
          <p:cNvSpPr txBox="1"/>
          <p:nvPr>
            <p:ph type="title"/>
          </p:nvPr>
        </p:nvSpPr>
        <p:spPr>
          <a:prstGeom prst="rect">
            <a:avLst/>
          </a:prstGeom>
        </p:spPr>
        <p:txBody>
          <a:bodyPr/>
          <a:lstStyle>
            <a:lvl1pPr>
              <a:defRPr spc="-99"/>
            </a:lvl1pPr>
          </a:lstStyle>
          <a:p>
            <a:pPr/>
            <a:r>
              <a:t>Analytical Problem Framing</a:t>
            </a:r>
          </a:p>
        </p:txBody>
      </p:sp>
      <p:sp>
        <p:nvSpPr>
          <p:cNvPr id="159" name="Content Placeholder 2"/>
          <p:cNvSpPr txBox="1"/>
          <p:nvPr>
            <p:ph type="body" idx="1"/>
          </p:nvPr>
        </p:nvSpPr>
        <p:spPr>
          <a:prstGeom prst="rect">
            <a:avLst/>
          </a:prstGeom>
        </p:spPr>
        <p:txBody>
          <a:bodyPr/>
          <a:lstStyle/>
          <a:p>
            <a:pPr>
              <a:lnSpc>
                <a:spcPct val="99000"/>
              </a:lnSpc>
              <a:defRPr b="1" sz="1800">
                <a:latin typeface="Arial"/>
                <a:ea typeface="Arial"/>
                <a:cs typeface="Arial"/>
                <a:sym typeface="Arial"/>
              </a:defRPr>
            </a:pPr>
            <a:r>
              <a:t>Data Preprocessing Done</a:t>
            </a:r>
          </a:p>
          <a:p>
            <a:pPr>
              <a:lnSpc>
                <a:spcPct val="99000"/>
              </a:lnSpc>
              <a:defRPr sz="1800">
                <a:latin typeface="Arial"/>
                <a:ea typeface="Arial"/>
                <a:cs typeface="Arial"/>
                <a:sym typeface="Arial"/>
              </a:defRPr>
            </a:pPr>
            <a:r>
              <a:t>The dataset was checked to see if there were any null values or random characters present. None were found. Column: </a:t>
            </a:r>
            <a:r>
              <a:rPr b="1"/>
              <a:t>ID</a:t>
            </a:r>
            <a:r>
              <a:t> was dropped since they don't contribute to building a good model for predicting the target variable values.</a:t>
            </a:r>
          </a:p>
          <a:p>
            <a:pPr>
              <a:lnSpc>
                <a:spcPct val="99000"/>
              </a:lnSpc>
              <a:defRPr>
                <a:latin typeface="Arial"/>
                <a:ea typeface="Arial"/>
                <a:cs typeface="Arial"/>
                <a:sym typeface="Arial"/>
              </a:defRPr>
            </a:pPr>
            <a:r>
              <a:t>The train and test dataset contents were then converted into lowercase. Punctuations, unnecessary characters etc were removed, currency symbols, phone numbers, web urls, email addresses etc were replaced with single words. Tokens that contributed nothing to semantics of the messages were removed as Stop words. Finally retained tokens were lemmatized using WordNetLemmatizer().</a:t>
            </a:r>
          </a:p>
          <a:p>
            <a:pPr>
              <a:lnSpc>
                <a:spcPct val="99000"/>
              </a:lnSpc>
              <a:defRPr>
                <a:latin typeface="Arial"/>
                <a:ea typeface="Arial"/>
                <a:cs typeface="Arial"/>
                <a:sym typeface="Arial"/>
              </a:defRPr>
            </a:pPr>
            <a:r>
              <a:t>The string lengths of original comments and the cleaned comments were then compared.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itle 1"/>
          <p:cNvSpPr txBox="1"/>
          <p:nvPr>
            <p:ph type="title"/>
          </p:nvPr>
        </p:nvSpPr>
        <p:spPr>
          <a:prstGeom prst="rect">
            <a:avLst/>
          </a:prstGeom>
        </p:spPr>
        <p:txBody>
          <a:bodyPr/>
          <a:lstStyle>
            <a:lvl1pPr>
              <a:defRPr spc="-99"/>
            </a:lvl1pPr>
          </a:lstStyle>
          <a:p>
            <a:pPr/>
            <a:r>
              <a:t>Analytical Problem Framing</a:t>
            </a:r>
          </a:p>
        </p:txBody>
      </p:sp>
      <p:sp>
        <p:nvSpPr>
          <p:cNvPr id="162" name="Content Placeholder 2"/>
          <p:cNvSpPr txBox="1"/>
          <p:nvPr>
            <p:ph type="body" idx="1"/>
          </p:nvPr>
        </p:nvSpPr>
        <p:spPr>
          <a:prstGeom prst="rect">
            <a:avLst/>
          </a:prstGeom>
        </p:spPr>
        <p:txBody>
          <a:bodyPr/>
          <a:lstStyle/>
          <a:p>
            <a:pPr>
              <a:defRPr b="1" sz="1800">
                <a:latin typeface="Arial"/>
                <a:ea typeface="Arial"/>
                <a:cs typeface="Arial"/>
                <a:sym typeface="Arial"/>
              </a:defRPr>
            </a:pPr>
            <a:r>
              <a:t>Data Inputs- Logic- Output Relationships</a:t>
            </a:r>
            <a:endParaRPr>
              <a:latin typeface="Calibri"/>
              <a:ea typeface="Calibri"/>
              <a:cs typeface="Calibri"/>
              <a:sym typeface="Calibri"/>
            </a:endParaRPr>
          </a:p>
          <a:p>
            <a:pPr>
              <a:defRPr sz="1800">
                <a:latin typeface="Arial"/>
                <a:ea typeface="Arial"/>
                <a:cs typeface="Arial"/>
                <a:sym typeface="Arial"/>
              </a:defRPr>
            </a:pPr>
            <a:r>
              <a:t>The comment tokens so vectorised using TfidVectorizer are input and classified as benign(0) or malignant(1) as output by classification models.</a:t>
            </a:r>
            <a:endParaRPr>
              <a:latin typeface="Calibri"/>
              <a:ea typeface="Calibri"/>
              <a:cs typeface="Calibri"/>
              <a:sym typeface="Calibri"/>
            </a:endParaRPr>
          </a:p>
          <a:p>
            <a:pPr>
              <a:defRPr b="1" sz="1800">
                <a:latin typeface="Arial"/>
                <a:ea typeface="Arial"/>
                <a:cs typeface="Arial"/>
                <a:sym typeface="Arial"/>
              </a:defRPr>
            </a:pPr>
            <a:r>
              <a:t>Assumptions</a:t>
            </a:r>
          </a:p>
          <a:p>
            <a:pPr>
              <a:defRPr sz="1800">
                <a:latin typeface="Arial"/>
                <a:ea typeface="Arial"/>
                <a:cs typeface="Arial"/>
                <a:sym typeface="Arial"/>
              </a:defRPr>
            </a:pPr>
            <a:r>
              <a:t>The comment content made available in Train and Test Dataset is assumed to be written in English Language in the standard Greco-Roman script. This is so that the Stopword package and WordNetLemmatizer can be effectively used.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itle 1"/>
          <p:cNvSpPr txBox="1"/>
          <p:nvPr>
            <p:ph type="title"/>
          </p:nvPr>
        </p:nvSpPr>
        <p:spPr>
          <a:prstGeom prst="rect">
            <a:avLst/>
          </a:prstGeom>
        </p:spPr>
        <p:txBody>
          <a:bodyPr/>
          <a:lstStyle>
            <a:lvl1pPr>
              <a:defRPr spc="-99"/>
            </a:lvl1pPr>
          </a:lstStyle>
          <a:p>
            <a:pPr/>
            <a:r>
              <a:t>Analytical Problem Framing</a:t>
            </a:r>
          </a:p>
        </p:txBody>
      </p:sp>
      <p:sp>
        <p:nvSpPr>
          <p:cNvPr id="165" name="Content Placeholder 2"/>
          <p:cNvSpPr txBox="1"/>
          <p:nvPr>
            <p:ph type="body" idx="1"/>
          </p:nvPr>
        </p:nvSpPr>
        <p:spPr>
          <a:prstGeom prst="rect">
            <a:avLst/>
          </a:prstGeom>
        </p:spPr>
        <p:txBody>
          <a:bodyPr/>
          <a:lstStyle/>
          <a:p>
            <a:pPr>
              <a:lnSpc>
                <a:spcPct val="88000"/>
              </a:lnSpc>
              <a:defRPr b="1" sz="1300">
                <a:latin typeface="Arial"/>
                <a:ea typeface="Arial"/>
                <a:cs typeface="Arial"/>
                <a:sym typeface="Arial"/>
              </a:defRPr>
            </a:pPr>
            <a:r>
              <a:t>Hardware and Software Requirements and Tools Used</a:t>
            </a:r>
            <a:endParaRPr sz="1800">
              <a:latin typeface="Calibri"/>
              <a:ea typeface="Calibri"/>
              <a:cs typeface="Calibri"/>
              <a:sym typeface="Calibri"/>
            </a:endParaRPr>
          </a:p>
          <a:p>
            <a:pPr marL="320040" indent="-228600">
              <a:lnSpc>
                <a:spcPct val="85600"/>
              </a:lnSpc>
              <a:defRPr sz="1300">
                <a:latin typeface="Arial"/>
                <a:ea typeface="Arial"/>
                <a:cs typeface="Arial"/>
                <a:sym typeface="Arial"/>
              </a:defRPr>
            </a:pPr>
            <a:r>
              <a:t>Hardware Used:</a:t>
            </a:r>
            <a:endParaRPr sz="1800">
              <a:latin typeface="Calibri"/>
              <a:ea typeface="Calibri"/>
              <a:cs typeface="Calibri"/>
              <a:sym typeface="Calibri"/>
            </a:endParaRPr>
          </a:p>
          <a:p>
            <a:pPr marL="342900" indent="-342900">
              <a:lnSpc>
                <a:spcPct val="85600"/>
              </a:lnSpc>
              <a:buFont typeface="Symbol"/>
              <a:buChar char="·"/>
              <a:defRPr sz="1300">
                <a:latin typeface="Arial"/>
                <a:ea typeface="Arial"/>
                <a:cs typeface="Arial"/>
                <a:sym typeface="Arial"/>
              </a:defRPr>
            </a:pPr>
            <a:r>
              <a:t>Processor: 2.9 GHz Dual-Core Intel Core i5Physical Memory: 16.0GB (3200MHz)</a:t>
            </a:r>
            <a:endParaRPr sz="1800">
              <a:latin typeface="Calibri"/>
              <a:ea typeface="Calibri"/>
              <a:cs typeface="Calibri"/>
              <a:sym typeface="Calibri"/>
            </a:endParaRPr>
          </a:p>
          <a:p>
            <a:pPr marL="342900" indent="-342900">
              <a:lnSpc>
                <a:spcPct val="85600"/>
              </a:lnSpc>
              <a:buFont typeface="Symbol"/>
              <a:buChar char="·"/>
              <a:defRPr sz="1300">
                <a:latin typeface="Arial"/>
                <a:ea typeface="Arial"/>
                <a:cs typeface="Arial"/>
                <a:sym typeface="Arial"/>
              </a:defRPr>
            </a:pPr>
            <a:r>
              <a:t>GPU: Intel Iris Graphics 550 1536 MB</a:t>
            </a:r>
            <a:endParaRPr sz="1800">
              <a:latin typeface="Calibri"/>
              <a:ea typeface="Calibri"/>
              <a:cs typeface="Calibri"/>
              <a:sym typeface="Calibri"/>
            </a:endParaRPr>
          </a:p>
          <a:p>
            <a:pPr marL="342900" indent="-342900">
              <a:lnSpc>
                <a:spcPct val="85600"/>
              </a:lnSpc>
              <a:buFont typeface="Symbol"/>
              <a:buChar char="·"/>
              <a:defRPr sz="1300">
                <a:latin typeface="Arial"/>
                <a:ea typeface="Arial"/>
                <a:cs typeface="Arial"/>
                <a:sym typeface="Arial"/>
              </a:defRPr>
            </a:pPr>
            <a:r>
              <a:t> MacBook Pro (13-inch, 2016, Four Thunderbolt 3 Ports)</a:t>
            </a:r>
          </a:p>
          <a:p>
            <a:pPr marL="342900" indent="-342900">
              <a:lnSpc>
                <a:spcPct val="85600"/>
              </a:lnSpc>
              <a:buFont typeface="Symbol"/>
              <a:buChar char="·"/>
              <a:defRPr sz="1300">
                <a:latin typeface="Arial"/>
                <a:ea typeface="Arial"/>
                <a:cs typeface="Arial"/>
                <a:sym typeface="Arial"/>
              </a:defRPr>
            </a:pPr>
            <a:r>
              <a:t>Software Used:   Anaconda Package and Environment Manager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itle 1"/>
          <p:cNvSpPr txBox="1"/>
          <p:nvPr>
            <p:ph type="title"/>
          </p:nvPr>
        </p:nvSpPr>
        <p:spPr>
          <a:prstGeom prst="rect">
            <a:avLst/>
          </a:prstGeom>
        </p:spPr>
        <p:txBody>
          <a:bodyPr/>
          <a:lstStyle>
            <a:lvl1pPr>
              <a:defRPr spc="-99"/>
            </a:lvl1pPr>
          </a:lstStyle>
          <a:p>
            <a:pPr/>
            <a:r>
              <a:t>Analytical Problem Framing</a:t>
            </a:r>
          </a:p>
        </p:txBody>
      </p:sp>
      <p:sp>
        <p:nvSpPr>
          <p:cNvPr id="168" name="Content Placeholder 2"/>
          <p:cNvSpPr txBox="1"/>
          <p:nvPr>
            <p:ph type="body" idx="1"/>
          </p:nvPr>
        </p:nvSpPr>
        <p:spPr>
          <a:prstGeom prst="rect">
            <a:avLst/>
          </a:prstGeom>
        </p:spPr>
        <p:txBody>
          <a:bodyPr/>
          <a:lstStyle/>
          <a:p>
            <a:pPr marL="342900" indent="-342900">
              <a:lnSpc>
                <a:spcPct val="107000"/>
              </a:lnSpc>
              <a:buFont typeface="Symbol"/>
              <a:buChar char="·"/>
              <a:defRPr sz="1800">
                <a:latin typeface="Arial"/>
                <a:ea typeface="Arial"/>
                <a:cs typeface="Arial"/>
                <a:sym typeface="Arial"/>
              </a:defRPr>
            </a:pPr>
            <a:r>
              <a:t>Jupyter Notebook: The Jupyter Notebook is an open-source web application that allows data scientists to create and share documents that integrate live code, equations, computational output, visualizations, and other multimedia resources, along with explanatory text in a single document. </a:t>
            </a:r>
            <a:endParaRPr>
              <a:latin typeface="Calibri"/>
              <a:ea typeface="Calibri"/>
              <a:cs typeface="Calibri"/>
              <a:sym typeface="Calibri"/>
            </a:endParaRPr>
          </a:p>
          <a:p>
            <a:pPr marL="342900" indent="-342900">
              <a:lnSpc>
                <a:spcPct val="107000"/>
              </a:lnSpc>
              <a:buFont typeface="Symbol"/>
              <a:buChar char="·"/>
              <a:defRPr sz="1800">
                <a:latin typeface="Arial"/>
                <a:ea typeface="Arial"/>
                <a:cs typeface="Arial"/>
                <a:sym typeface="Arial"/>
              </a:defRPr>
            </a:pPr>
            <a:r>
              <a:t>Python3: It is open source, interpreted, high level language and provides great approach for object-oriented programming. It is one of the best languages used for Data Analytics And Data science projects/application. Python provides numerous libraries to deal with mathematics, statistics and scientific function.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itle 1"/>
          <p:cNvSpPr txBox="1"/>
          <p:nvPr>
            <p:ph type="title"/>
          </p:nvPr>
        </p:nvSpPr>
        <p:spPr>
          <a:prstGeom prst="rect">
            <a:avLst/>
          </a:prstGeom>
        </p:spPr>
        <p:txBody>
          <a:bodyPr/>
          <a:lstStyle>
            <a:lvl1pPr>
              <a:defRPr spc="-99"/>
            </a:lvl1pPr>
          </a:lstStyle>
          <a:p>
            <a:pPr/>
            <a:r>
              <a:t>Analytical Problem Framing</a:t>
            </a:r>
          </a:p>
        </p:txBody>
      </p:sp>
      <p:sp>
        <p:nvSpPr>
          <p:cNvPr id="171" name="Content Placeholder 2"/>
          <p:cNvSpPr txBox="1"/>
          <p:nvPr>
            <p:ph type="body" idx="1"/>
          </p:nvPr>
        </p:nvSpPr>
        <p:spPr>
          <a:prstGeom prst="rect">
            <a:avLst/>
          </a:prstGeom>
        </p:spPr>
        <p:txBody>
          <a:bodyPr/>
          <a:lstStyle/>
          <a:p>
            <a:pPr marL="342900" indent="-342900">
              <a:lnSpc>
                <a:spcPct val="107000"/>
              </a:lnSpc>
              <a:buFont typeface="Symbol"/>
              <a:buChar char="·"/>
              <a:defRPr sz="1600">
                <a:latin typeface="Arial"/>
                <a:ea typeface="Arial"/>
                <a:cs typeface="Arial"/>
                <a:sym typeface="Arial"/>
              </a:defRPr>
            </a:pPr>
            <a:r>
              <a:t>Python Libraries used: </a:t>
            </a:r>
            <a:endParaRPr sz="1100">
              <a:latin typeface="Calibri"/>
              <a:ea typeface="Calibri"/>
              <a:cs typeface="Calibri"/>
              <a:sym typeface="Calibri"/>
            </a:endParaRPr>
          </a:p>
          <a:p>
            <a:pPr lvl="1" marL="742950" indent="-285750">
              <a:lnSpc>
                <a:spcPct val="107000"/>
              </a:lnSpc>
              <a:spcBef>
                <a:spcPts val="400"/>
              </a:spcBef>
              <a:buClrTx/>
              <a:buFont typeface="Courier New"/>
              <a:buChar char="o"/>
              <a:defRPr sz="1600">
                <a:latin typeface="Arial"/>
                <a:ea typeface="Arial"/>
                <a:cs typeface="Arial"/>
                <a:sym typeface="Arial"/>
              </a:defRPr>
            </a:pPr>
            <a:r>
              <a:t>Pandas: For carrying out Data Analysis, Data Manipulation, Data Cleaning etc o Numpy: For performing a variety of operations on the datasets.</a:t>
            </a:r>
            <a:endParaRPr sz="1100">
              <a:latin typeface="Calibri"/>
              <a:ea typeface="Calibri"/>
              <a:cs typeface="Calibri"/>
              <a:sym typeface="Calibri"/>
            </a:endParaRPr>
          </a:p>
          <a:p>
            <a:pPr lvl="1" marL="742950" indent="-285750">
              <a:lnSpc>
                <a:spcPct val="107000"/>
              </a:lnSpc>
              <a:spcBef>
                <a:spcPts val="400"/>
              </a:spcBef>
              <a:buClrTx/>
              <a:buFont typeface="Courier New"/>
              <a:buChar char="o"/>
              <a:defRPr sz="1600">
                <a:latin typeface="Arial"/>
                <a:ea typeface="Arial"/>
                <a:cs typeface="Arial"/>
                <a:sym typeface="Arial"/>
              </a:defRPr>
            </a:pPr>
            <a:r>
              <a:t>matplotlib.pyplot, Seaborn: For visualizing Data and various relationships between Feature and Label Columns</a:t>
            </a:r>
            <a:endParaRPr sz="1100">
              <a:latin typeface="Calibri"/>
              <a:ea typeface="Calibri"/>
              <a:cs typeface="Calibri"/>
              <a:sym typeface="Calibri"/>
            </a:endParaRPr>
          </a:p>
          <a:p>
            <a:pPr lvl="1" marL="742950" indent="-285750">
              <a:lnSpc>
                <a:spcPct val="107000"/>
              </a:lnSpc>
              <a:spcBef>
                <a:spcPts val="400"/>
              </a:spcBef>
              <a:buClrTx/>
              <a:buFont typeface="Courier New"/>
              <a:buChar char="o"/>
              <a:defRPr sz="1600">
                <a:latin typeface="Arial"/>
                <a:ea typeface="Arial"/>
                <a:cs typeface="Arial"/>
                <a:sym typeface="Arial"/>
              </a:defRPr>
            </a:pPr>
            <a:r>
              <a:t>sklearn for Modelling Machine learning algorithms, Evaluation metrics, Data Transformation etc</a:t>
            </a:r>
            <a:endParaRPr sz="1100">
              <a:latin typeface="Calibri"/>
              <a:ea typeface="Calibri"/>
              <a:cs typeface="Calibri"/>
              <a:sym typeface="Calibri"/>
            </a:endParaRPr>
          </a:p>
          <a:p>
            <a:pPr lvl="1" marL="742950" indent="-285750">
              <a:lnSpc>
                <a:spcPct val="107000"/>
              </a:lnSpc>
              <a:spcBef>
                <a:spcPts val="400"/>
              </a:spcBef>
              <a:buClrTx/>
              <a:buFont typeface="Courier New"/>
              <a:buChar char="o"/>
              <a:defRPr sz="1600">
                <a:latin typeface="Arial"/>
                <a:ea typeface="Arial"/>
                <a:cs typeface="Arial"/>
                <a:sym typeface="Arial"/>
              </a:defRPr>
            </a:pPr>
            <a:r>
              <a:t>imblearn.over_sampling: To employ SMOTE technique for balancing out the classes. </a:t>
            </a:r>
            <a:endParaRPr sz="1100">
              <a:latin typeface="Calibri"/>
              <a:ea typeface="Calibri"/>
              <a:cs typeface="Calibri"/>
              <a:sym typeface="Calibri"/>
            </a:endParaRPr>
          </a:p>
          <a:p>
            <a:pPr lvl="1" marL="742950" indent="-285750">
              <a:lnSpc>
                <a:spcPct val="107000"/>
              </a:lnSpc>
              <a:spcBef>
                <a:spcPts val="400"/>
              </a:spcBef>
              <a:buClrTx/>
              <a:buFont typeface="Courier New"/>
              <a:buChar char="o"/>
              <a:defRPr sz="1600">
                <a:latin typeface="Arial"/>
                <a:ea typeface="Arial"/>
                <a:cs typeface="Arial"/>
                <a:sym typeface="Arial"/>
              </a:defRPr>
            </a:pPr>
            <a:r>
              <a:t>re, string: To perform regex operations</a:t>
            </a:r>
            <a:endParaRPr sz="1100">
              <a:latin typeface="Calibri"/>
              <a:ea typeface="Calibri"/>
              <a:cs typeface="Calibri"/>
              <a:sym typeface="Calibri"/>
            </a:endParaRPr>
          </a:p>
          <a:p>
            <a:pPr lvl="1" marL="742950" indent="-285750">
              <a:lnSpc>
                <a:spcPct val="107000"/>
              </a:lnSpc>
              <a:spcBef>
                <a:spcPts val="400"/>
              </a:spcBef>
              <a:buClrTx/>
              <a:buFont typeface="Courier New"/>
              <a:buChar char="o"/>
              <a:defRPr sz="1600">
                <a:latin typeface="Arial"/>
                <a:ea typeface="Arial"/>
                <a:cs typeface="Arial"/>
                <a:sym typeface="Arial"/>
              </a:defRPr>
            </a:pPr>
            <a:r>
              <a:t>Wordcloud: For Data Visualization</a:t>
            </a:r>
            <a:endParaRPr sz="1100">
              <a:latin typeface="Calibri"/>
              <a:ea typeface="Calibri"/>
              <a:cs typeface="Calibri"/>
              <a:sym typeface="Calibri"/>
            </a:endParaRPr>
          </a:p>
          <a:p>
            <a:pPr lvl="1" marL="742950" indent="-285750">
              <a:lnSpc>
                <a:spcPct val="107000"/>
              </a:lnSpc>
              <a:spcBef>
                <a:spcPts val="800"/>
              </a:spcBef>
              <a:buClrTx/>
              <a:buFont typeface="Courier New"/>
              <a:buChar char="o"/>
              <a:defRPr sz="1600">
                <a:latin typeface="Arial"/>
                <a:ea typeface="Arial"/>
                <a:cs typeface="Arial"/>
                <a:sym typeface="Arial"/>
              </a:defRPr>
            </a:pPr>
            <a:r>
              <a:t>NLTK: To use various Natural Language Processing Tools.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itle 1"/>
          <p:cNvSpPr txBox="1"/>
          <p:nvPr>
            <p:ph type="title"/>
          </p:nvPr>
        </p:nvSpPr>
        <p:spPr>
          <a:prstGeom prst="rect">
            <a:avLst/>
          </a:prstGeom>
        </p:spPr>
        <p:txBody>
          <a:bodyPr/>
          <a:lstStyle>
            <a:lvl1pPr>
              <a:defRPr spc="-99"/>
            </a:lvl1pPr>
          </a:lstStyle>
          <a:p>
            <a:pPr/>
            <a:r>
              <a:t>Analytical Problem Framing</a:t>
            </a:r>
          </a:p>
        </p:txBody>
      </p:sp>
      <p:sp>
        <p:nvSpPr>
          <p:cNvPr id="174" name="Content Placeholder 2"/>
          <p:cNvSpPr txBox="1"/>
          <p:nvPr>
            <p:ph type="body" idx="1"/>
          </p:nvPr>
        </p:nvSpPr>
        <p:spPr>
          <a:prstGeom prst="rect">
            <a:avLst/>
          </a:prstGeom>
        </p:spPr>
        <p:txBody>
          <a:bodyPr/>
          <a:lstStyle/>
          <a:p>
            <a:pPr>
              <a:defRPr b="1" sz="1800">
                <a:latin typeface="Arial"/>
                <a:ea typeface="Arial"/>
                <a:cs typeface="Arial"/>
                <a:sym typeface="Arial"/>
              </a:defRPr>
            </a:pPr>
            <a:r>
              <a:t>Exploratory Data Analysis Visualizations </a:t>
            </a:r>
            <a:endParaRPr>
              <a:latin typeface="Calibri"/>
              <a:ea typeface="Calibri"/>
              <a:cs typeface="Calibri"/>
              <a:sym typeface="Calibri"/>
            </a:endParaRPr>
          </a:p>
          <a:p>
            <a:pPr marL="228600" indent="-228600">
              <a:buSzPct val="80000"/>
              <a:buBlip>
                <a:blip r:embed="rId2"/>
              </a:buBlip>
              <a:defRPr sz="1800">
                <a:latin typeface="Arial"/>
                <a:ea typeface="Arial"/>
                <a:cs typeface="Arial"/>
                <a:sym typeface="Arial"/>
              </a:defRPr>
            </a:pPr>
            <a:r>
              <a:t>Barplots, </a:t>
            </a:r>
          </a:p>
          <a:p>
            <a:pPr marL="228600" indent="-228600">
              <a:buSzPct val="80000"/>
              <a:buBlip>
                <a:blip r:embed="rId2"/>
              </a:buBlip>
              <a:defRPr sz="1800">
                <a:latin typeface="Arial"/>
                <a:ea typeface="Arial"/>
                <a:cs typeface="Arial"/>
                <a:sym typeface="Arial"/>
              </a:defRPr>
            </a:pPr>
            <a:r>
              <a:t>Countplots,</a:t>
            </a:r>
          </a:p>
          <a:p>
            <a:pPr marL="228600" indent="-228600">
              <a:buSzPct val="80000"/>
              <a:buBlip>
                <a:blip r:embed="rId2"/>
              </a:buBlip>
              <a:defRPr sz="1800">
                <a:latin typeface="Arial"/>
                <a:ea typeface="Arial"/>
                <a:cs typeface="Arial"/>
                <a:sym typeface="Arial"/>
              </a:defRPr>
            </a:pPr>
            <a:r>
              <a:t>Distplots,</a:t>
            </a:r>
          </a:p>
          <a:p>
            <a:pPr marL="228600" indent="-228600">
              <a:buSzPct val="80000"/>
              <a:buBlip>
                <a:blip r:embed="rId2"/>
              </a:buBlip>
              <a:defRPr sz="1800">
                <a:latin typeface="Arial"/>
                <a:ea typeface="Arial"/>
                <a:cs typeface="Arial"/>
                <a:sym typeface="Arial"/>
              </a:defRPr>
            </a:pPr>
            <a:r>
              <a:t>WordClouds </a:t>
            </a:r>
          </a:p>
          <a:p>
            <a:pPr marL="228600" indent="-228600">
              <a:buSzPct val="80000"/>
              <a:buBlip>
                <a:blip r:embed="rId2"/>
              </a:buBlip>
              <a:defRPr sz="1800">
                <a:latin typeface="Arial"/>
                <a:ea typeface="Arial"/>
                <a:cs typeface="Arial"/>
                <a:sym typeface="Arial"/>
              </a:defRPr>
            </a:pPr>
            <a:r>
              <a:t>were used to visualise the data of all the columns and their relationships with Target variable.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itle 1"/>
          <p:cNvSpPr txBox="1"/>
          <p:nvPr>
            <p:ph type="title"/>
          </p:nvPr>
        </p:nvSpPr>
        <p:spPr>
          <a:prstGeom prst="rect">
            <a:avLst/>
          </a:prstGeom>
        </p:spPr>
        <p:txBody>
          <a:bodyPr/>
          <a:lstStyle>
            <a:lvl1pPr>
              <a:defRPr spc="-99"/>
            </a:lvl1pPr>
          </a:lstStyle>
          <a:p>
            <a:pPr/>
            <a:r>
              <a:t>ACKNOWLEDGMENT</a:t>
            </a:r>
          </a:p>
        </p:txBody>
      </p:sp>
      <p:sp>
        <p:nvSpPr>
          <p:cNvPr id="121" name="Content Placeholder 2"/>
          <p:cNvSpPr txBox="1"/>
          <p:nvPr>
            <p:ph type="body" idx="1"/>
          </p:nvPr>
        </p:nvSpPr>
        <p:spPr>
          <a:prstGeom prst="rect">
            <a:avLst/>
          </a:prstGeom>
        </p:spPr>
        <p:txBody>
          <a:bodyPr/>
          <a:lstStyle>
            <a:lvl1pPr>
              <a:defRPr sz="1800">
                <a:latin typeface="Arial"/>
                <a:ea typeface="Arial"/>
                <a:cs typeface="Arial"/>
                <a:sym typeface="Arial"/>
              </a:defRPr>
            </a:lvl1pPr>
          </a:lstStyle>
          <a:p>
            <a:pPr/>
            <a:r>
              <a:t>I express my sincere gratitude to Flip Robo Technologies for giving me the opportunity to work on this project on Malignant Comment Classifier using machine learning algorithms and NLTK suite of libraries and also, for providing me with the requisite datasets for training and testing prediction accuracies of the models. I acknowledge my indebtedness to the authors of the papers titled: “Toxic Comment Classification” and “Machine learning methods for toxic comment classification: a systematic review” for providing me with invaluable knowledge and insights into what constitute as malignant and benign comments and the role of natural language processing tools and techniques in identifying them and in helping build models to classify input comments as malignant and benign.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Image" descr="Image"/>
          <p:cNvPicPr>
            <a:picLocks noChangeAspect="1"/>
          </p:cNvPicPr>
          <p:nvPr/>
        </p:nvPicPr>
        <p:blipFill>
          <a:blip r:embed="rId2">
            <a:extLst/>
          </a:blip>
          <a:stretch>
            <a:fillRect/>
          </a:stretch>
        </p:blipFill>
        <p:spPr>
          <a:xfrm>
            <a:off x="5816534" y="2271819"/>
            <a:ext cx="5520235" cy="3760892"/>
          </a:xfrm>
          <a:prstGeom prst="rect">
            <a:avLst/>
          </a:prstGeom>
          <a:ln w="12700">
            <a:miter lim="400000"/>
          </a:ln>
        </p:spPr>
      </p:pic>
      <p:pic>
        <p:nvPicPr>
          <p:cNvPr id="177" name="Image" descr="Image"/>
          <p:cNvPicPr>
            <a:picLocks noChangeAspect="1"/>
          </p:cNvPicPr>
          <p:nvPr/>
        </p:nvPicPr>
        <p:blipFill>
          <a:blip r:embed="rId3">
            <a:extLst/>
          </a:blip>
          <a:stretch>
            <a:fillRect/>
          </a:stretch>
        </p:blipFill>
        <p:spPr>
          <a:xfrm>
            <a:off x="395257" y="2271819"/>
            <a:ext cx="5520236" cy="3875837"/>
          </a:xfrm>
          <a:prstGeom prst="rect">
            <a:avLst/>
          </a:prstGeom>
          <a:ln w="12700">
            <a:miter lim="400000"/>
          </a:ln>
        </p:spPr>
      </p:pic>
      <p:sp>
        <p:nvSpPr>
          <p:cNvPr id="178" name="Analytical Problem Framing…"/>
          <p:cNvSpPr txBox="1"/>
          <p:nvPr/>
        </p:nvSpPr>
        <p:spPr>
          <a:xfrm>
            <a:off x="1735102" y="326996"/>
            <a:ext cx="8187875" cy="157673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90000"/>
              </a:lnSpc>
              <a:defRPr spc="-99" sz="4700">
                <a:solidFill>
                  <a:srgbClr val="404040"/>
                </a:solidFill>
                <a:latin typeface="Bookman Old Style"/>
                <a:ea typeface="Bookman Old Style"/>
                <a:cs typeface="Bookman Old Style"/>
                <a:sym typeface="Bookman Old Style"/>
              </a:defRPr>
            </a:pPr>
            <a:r>
              <a:t>Analytical Problem Framing</a:t>
            </a:r>
          </a:p>
          <a:p>
            <a:pPr marL="91439" indent="-91439" algn="ctr">
              <a:lnSpc>
                <a:spcPct val="110000"/>
              </a:lnSpc>
              <a:spcBef>
                <a:spcPts val="1200"/>
              </a:spcBef>
              <a:buClr>
                <a:schemeClr val="accent1"/>
              </a:buClr>
              <a:buSzPct val="100000"/>
              <a:buFont typeface="Calibri"/>
              <a:buChar char=" "/>
              <a:defRPr>
                <a:solidFill>
                  <a:srgbClr val="404040"/>
                </a:solidFill>
                <a:latin typeface="Arial"/>
                <a:ea typeface="Arial"/>
                <a:cs typeface="Arial"/>
                <a:sym typeface="Arial"/>
              </a:defRPr>
            </a:pPr>
          </a:p>
          <a:p>
            <a:pPr marL="91439" indent="-91439" algn="ctr">
              <a:lnSpc>
                <a:spcPct val="110000"/>
              </a:lnSpc>
              <a:spcBef>
                <a:spcPts val="1200"/>
              </a:spcBef>
              <a:buClr>
                <a:schemeClr val="accent1"/>
              </a:buClr>
              <a:buSzPct val="100000"/>
              <a:buFont typeface="Calibri"/>
              <a:buChar char=" "/>
              <a:defRPr>
                <a:solidFill>
                  <a:srgbClr val="404040"/>
                </a:solidFill>
                <a:latin typeface="Arial"/>
                <a:ea typeface="Arial"/>
                <a:cs typeface="Arial"/>
                <a:sym typeface="Arial"/>
              </a:defRPr>
            </a:pPr>
            <a:r>
              <a:t>From the graphs about it is observed that majority of the comments are benign.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Title 1"/>
          <p:cNvSpPr txBox="1"/>
          <p:nvPr>
            <p:ph type="title"/>
          </p:nvPr>
        </p:nvSpPr>
        <p:spPr>
          <a:prstGeom prst="rect">
            <a:avLst/>
          </a:prstGeom>
        </p:spPr>
        <p:txBody>
          <a:bodyPr/>
          <a:lstStyle>
            <a:lvl1pPr>
              <a:defRPr spc="-99"/>
            </a:lvl1pPr>
          </a:lstStyle>
          <a:p>
            <a:pPr/>
            <a:r>
              <a:t>Analytical Problem Framing</a:t>
            </a:r>
          </a:p>
        </p:txBody>
      </p:sp>
      <p:sp>
        <p:nvSpPr>
          <p:cNvPr id="181" name="Content Placeholder 2"/>
          <p:cNvSpPr txBox="1"/>
          <p:nvPr>
            <p:ph type="body" idx="1"/>
          </p:nvPr>
        </p:nvSpPr>
        <p:spPr>
          <a:prstGeom prst="rect">
            <a:avLst/>
          </a:prstGeom>
        </p:spPr>
        <p:txBody>
          <a:bodyPr/>
          <a:lstStyle>
            <a:lvl1pPr algn="ctr">
              <a:defRPr b="1" sz="1800">
                <a:latin typeface="Arial"/>
                <a:ea typeface="Arial"/>
                <a:cs typeface="Arial"/>
                <a:sym typeface="Arial"/>
              </a:defRPr>
            </a:lvl1pPr>
          </a:lstStyle>
          <a:p>
            <a:pPr/>
            <a:r>
              <a:t>Unprocessed vs Cleaned string lengths</a:t>
            </a:r>
          </a:p>
        </p:txBody>
      </p:sp>
      <p:pic>
        <p:nvPicPr>
          <p:cNvPr id="182" name="Picture 3" descr="Picture 3"/>
          <p:cNvPicPr>
            <a:picLocks noChangeAspect="1"/>
          </p:cNvPicPr>
          <p:nvPr/>
        </p:nvPicPr>
        <p:blipFill>
          <a:blip r:embed="rId2">
            <a:extLst/>
          </a:blip>
          <a:stretch>
            <a:fillRect/>
          </a:stretch>
        </p:blipFill>
        <p:spPr>
          <a:xfrm>
            <a:off x="884321" y="2542326"/>
            <a:ext cx="5142231" cy="3326767"/>
          </a:xfrm>
          <a:prstGeom prst="rect">
            <a:avLst/>
          </a:prstGeom>
          <a:ln w="12700">
            <a:miter lim="400000"/>
          </a:ln>
        </p:spPr>
      </p:pic>
      <p:pic>
        <p:nvPicPr>
          <p:cNvPr id="183" name="Picture 4" descr="Picture 4"/>
          <p:cNvPicPr>
            <a:picLocks noChangeAspect="1"/>
          </p:cNvPicPr>
          <p:nvPr/>
        </p:nvPicPr>
        <p:blipFill>
          <a:blip r:embed="rId3">
            <a:extLst/>
          </a:blip>
          <a:stretch>
            <a:fillRect/>
          </a:stretch>
        </p:blipFill>
        <p:spPr>
          <a:xfrm>
            <a:off x="6013450" y="2529626"/>
            <a:ext cx="5142230" cy="333946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itle 1"/>
          <p:cNvSpPr txBox="1"/>
          <p:nvPr>
            <p:ph type="title"/>
          </p:nvPr>
        </p:nvSpPr>
        <p:spPr>
          <a:prstGeom prst="rect">
            <a:avLst/>
          </a:prstGeom>
        </p:spPr>
        <p:txBody>
          <a:bodyPr/>
          <a:lstStyle>
            <a:lvl1pPr>
              <a:defRPr spc="-99"/>
            </a:lvl1pPr>
          </a:lstStyle>
          <a:p>
            <a:pPr/>
            <a:r>
              <a:t>Analytical Problem Framing</a:t>
            </a:r>
          </a:p>
        </p:txBody>
      </p:sp>
      <p:sp>
        <p:nvSpPr>
          <p:cNvPr id="186" name="Content Placeholder 2"/>
          <p:cNvSpPr txBox="1"/>
          <p:nvPr>
            <p:ph type="body" idx="1"/>
          </p:nvPr>
        </p:nvSpPr>
        <p:spPr>
          <a:xfrm>
            <a:off x="1097279" y="2108200"/>
            <a:ext cx="10239416" cy="4068666"/>
          </a:xfrm>
          <a:prstGeom prst="rect">
            <a:avLst/>
          </a:prstGeom>
        </p:spPr>
        <p:txBody>
          <a:bodyPr/>
          <a:lstStyle/>
          <a:p>
            <a:pPr>
              <a:defRPr sz="1800">
                <a:latin typeface="Arial"/>
                <a:ea typeface="Arial"/>
                <a:cs typeface="Arial"/>
                <a:sym typeface="Arial"/>
              </a:defRPr>
            </a:pPr>
            <a:r>
              <a:t>Above graphs show that the string length of comments was drastically brought down after processing.</a:t>
            </a:r>
            <a:endParaRPr>
              <a:latin typeface="Calibri"/>
              <a:ea typeface="Calibri"/>
              <a:cs typeface="Calibri"/>
              <a:sym typeface="Calibri"/>
            </a:endParaRPr>
          </a:p>
          <a:p>
            <a:pPr/>
            <a:endParaRPr sz="1800">
              <a:latin typeface="Calibri"/>
              <a:ea typeface="Calibri"/>
              <a:cs typeface="Calibri"/>
              <a:sym typeface="Calibri"/>
            </a:endParaRPr>
          </a:p>
          <a:p>
            <a:pPr/>
            <a:endParaRPr sz="1800">
              <a:latin typeface="Calibri"/>
              <a:ea typeface="Calibri"/>
              <a:cs typeface="Calibri"/>
              <a:sym typeface="Calibri"/>
            </a:endParaRPr>
          </a:p>
          <a:p>
            <a:pPr/>
            <a:endParaRPr sz="1800">
              <a:latin typeface="Calibri"/>
              <a:ea typeface="Calibri"/>
              <a:cs typeface="Calibri"/>
              <a:sym typeface="Calibri"/>
            </a:endParaRPr>
          </a:p>
          <a:p>
            <a:pPr/>
            <a:endParaRPr sz="1800">
              <a:latin typeface="Calibri"/>
              <a:ea typeface="Calibri"/>
              <a:cs typeface="Calibri"/>
              <a:sym typeface="Calibri"/>
            </a:endParaRPr>
          </a:p>
          <a:p>
            <a:pPr>
              <a:defRPr sz="1800">
                <a:latin typeface="Arial"/>
                <a:ea typeface="Arial"/>
                <a:cs typeface="Arial"/>
                <a:sym typeface="Arial"/>
              </a:defRPr>
            </a:pPr>
            <a:r>
              <a:t>The above graph shows the composition of toxic comments, of which majority are malignant followed by rude comments, abusive comments, highly malignant comments, hateful comments and threats.</a:t>
            </a:r>
          </a:p>
        </p:txBody>
      </p:sp>
      <p:pic>
        <p:nvPicPr>
          <p:cNvPr id="187" name="Picture 3" descr="Picture 3"/>
          <p:cNvPicPr>
            <a:picLocks noChangeAspect="1"/>
          </p:cNvPicPr>
          <p:nvPr/>
        </p:nvPicPr>
        <p:blipFill>
          <a:blip r:embed="rId2">
            <a:extLst/>
          </a:blip>
          <a:stretch>
            <a:fillRect/>
          </a:stretch>
        </p:blipFill>
        <p:spPr>
          <a:xfrm>
            <a:off x="2456295" y="2545336"/>
            <a:ext cx="7340370" cy="2009173"/>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nalytical Problem Framing…"/>
          <p:cNvSpPr txBox="1"/>
          <p:nvPr/>
        </p:nvSpPr>
        <p:spPr>
          <a:xfrm>
            <a:off x="1129465" y="94578"/>
            <a:ext cx="9933070" cy="157673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90000"/>
              </a:lnSpc>
              <a:defRPr spc="-99" sz="4700">
                <a:solidFill>
                  <a:srgbClr val="404040"/>
                </a:solidFill>
                <a:latin typeface="Bookman Old Style"/>
                <a:ea typeface="Bookman Old Style"/>
                <a:cs typeface="Bookman Old Style"/>
                <a:sym typeface="Bookman Old Style"/>
              </a:defRPr>
            </a:pPr>
            <a:r>
              <a:t>Analytical Problem Framing</a:t>
            </a:r>
          </a:p>
          <a:p>
            <a:pPr marL="91439" indent="-91439" algn="ctr">
              <a:lnSpc>
                <a:spcPct val="110000"/>
              </a:lnSpc>
              <a:spcBef>
                <a:spcPts val="1200"/>
              </a:spcBef>
              <a:buClr>
                <a:schemeClr val="accent1"/>
              </a:buClr>
              <a:buSzPct val="100000"/>
              <a:buFont typeface="Calibri"/>
              <a:buChar char=" "/>
              <a:defRPr b="1">
                <a:solidFill>
                  <a:srgbClr val="404040"/>
                </a:solidFill>
                <a:latin typeface="Arial"/>
                <a:ea typeface="Arial"/>
                <a:cs typeface="Arial"/>
                <a:sym typeface="Arial"/>
              </a:defRPr>
            </a:pPr>
            <a:r>
              <a:t>Word Clouds of the most frequent words under various categories of Malignant Comment</a:t>
            </a:r>
          </a:p>
          <a:p>
            <a:pPr marL="91439" indent="-91439">
              <a:lnSpc>
                <a:spcPct val="110000"/>
              </a:lnSpc>
              <a:spcBef>
                <a:spcPts val="1200"/>
              </a:spcBef>
              <a:buClr>
                <a:schemeClr val="accent1"/>
              </a:buClr>
              <a:buSzPct val="100000"/>
              <a:buFont typeface="Calibri"/>
              <a:buChar char=" "/>
              <a:defRPr b="1" i="1">
                <a:solidFill>
                  <a:srgbClr val="404040"/>
                </a:solidFill>
                <a:latin typeface="Arial"/>
                <a:ea typeface="Arial"/>
                <a:cs typeface="Arial"/>
                <a:sym typeface="Arial"/>
              </a:defRPr>
            </a:pPr>
            <a:r>
              <a:t>Malignant Words Highly                   Malignant Words                         Rude Words</a:t>
            </a:r>
          </a:p>
        </p:txBody>
      </p:sp>
      <p:pic>
        <p:nvPicPr>
          <p:cNvPr id="190" name="Image" descr="Image"/>
          <p:cNvPicPr>
            <a:picLocks noChangeAspect="1"/>
          </p:cNvPicPr>
          <p:nvPr/>
        </p:nvPicPr>
        <p:blipFill>
          <a:blip r:embed="rId2">
            <a:extLst/>
          </a:blip>
          <a:stretch>
            <a:fillRect/>
          </a:stretch>
        </p:blipFill>
        <p:spPr>
          <a:xfrm>
            <a:off x="1181434" y="1778670"/>
            <a:ext cx="2800917" cy="2872202"/>
          </a:xfrm>
          <a:prstGeom prst="rect">
            <a:avLst/>
          </a:prstGeom>
          <a:ln w="12700">
            <a:miter lim="400000"/>
          </a:ln>
          <a:effectLst>
            <a:reflection blurRad="0" stA="50000" stPos="0" endA="0" endPos="40000" dist="0" dir="5400000" fadeDir="5400000" sx="100000" sy="-100000" kx="0" ky="0" algn="bl" rotWithShape="0"/>
          </a:effectLst>
        </p:spPr>
      </p:pic>
      <p:pic>
        <p:nvPicPr>
          <p:cNvPr id="191" name="Image" descr="Image"/>
          <p:cNvPicPr>
            <a:picLocks noChangeAspect="1"/>
          </p:cNvPicPr>
          <p:nvPr/>
        </p:nvPicPr>
        <p:blipFill>
          <a:blip r:embed="rId3">
            <a:extLst/>
          </a:blip>
          <a:stretch>
            <a:fillRect/>
          </a:stretch>
        </p:blipFill>
        <p:spPr>
          <a:xfrm>
            <a:off x="4369575" y="1735823"/>
            <a:ext cx="2910746" cy="2957896"/>
          </a:xfrm>
          <a:prstGeom prst="rect">
            <a:avLst/>
          </a:prstGeom>
          <a:ln w="12700">
            <a:miter lim="400000"/>
          </a:ln>
          <a:effectLst>
            <a:reflection blurRad="0" stA="50000" stPos="0" endA="0" endPos="40000" dist="0" dir="5400000" fadeDir="5400000" sx="100000" sy="-100000" kx="0" ky="0" algn="bl" rotWithShape="0"/>
          </a:effectLst>
        </p:spPr>
      </p:pic>
      <p:pic>
        <p:nvPicPr>
          <p:cNvPr id="192" name="Image" descr="Image"/>
          <p:cNvPicPr>
            <a:picLocks noChangeAspect="1"/>
          </p:cNvPicPr>
          <p:nvPr/>
        </p:nvPicPr>
        <p:blipFill>
          <a:blip r:embed="rId4">
            <a:extLst/>
          </a:blip>
          <a:stretch>
            <a:fillRect/>
          </a:stretch>
        </p:blipFill>
        <p:spPr>
          <a:xfrm>
            <a:off x="7484014" y="1757388"/>
            <a:ext cx="2910746" cy="3002699"/>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Image" descr="Image"/>
          <p:cNvPicPr>
            <a:picLocks noChangeAspect="1"/>
          </p:cNvPicPr>
          <p:nvPr/>
        </p:nvPicPr>
        <p:blipFill>
          <a:blip r:embed="rId2">
            <a:extLst/>
          </a:blip>
          <a:stretch>
            <a:fillRect/>
          </a:stretch>
        </p:blipFill>
        <p:spPr>
          <a:xfrm>
            <a:off x="1026586" y="1508309"/>
            <a:ext cx="3281396" cy="3403862"/>
          </a:xfrm>
          <a:prstGeom prst="rect">
            <a:avLst/>
          </a:prstGeom>
          <a:ln w="12700">
            <a:miter lim="400000"/>
          </a:ln>
          <a:effectLst>
            <a:reflection blurRad="0" stA="50000" stPos="0" endA="0" endPos="40000" dist="0" dir="5400000" fadeDir="5400000" sx="100000" sy="-100000" kx="0" ky="0" algn="bl" rotWithShape="0"/>
          </a:effectLst>
        </p:spPr>
      </p:pic>
      <p:pic>
        <p:nvPicPr>
          <p:cNvPr id="195" name="Image" descr="Image"/>
          <p:cNvPicPr>
            <a:picLocks noChangeAspect="1"/>
          </p:cNvPicPr>
          <p:nvPr/>
        </p:nvPicPr>
        <p:blipFill>
          <a:blip r:embed="rId3">
            <a:extLst/>
          </a:blip>
          <a:stretch>
            <a:fillRect/>
          </a:stretch>
        </p:blipFill>
        <p:spPr>
          <a:xfrm>
            <a:off x="4654568" y="1546932"/>
            <a:ext cx="3360638" cy="3403862"/>
          </a:xfrm>
          <a:prstGeom prst="rect">
            <a:avLst/>
          </a:prstGeom>
          <a:ln w="12700">
            <a:miter lim="400000"/>
          </a:ln>
          <a:effectLst>
            <a:reflection blurRad="0" stA="50000" stPos="0" endA="0" endPos="40000" dist="0" dir="5400000" fadeDir="5400000" sx="100000" sy="-100000" kx="0" ky="0" algn="bl" rotWithShape="0"/>
          </a:effectLst>
        </p:spPr>
      </p:pic>
      <p:pic>
        <p:nvPicPr>
          <p:cNvPr id="196" name="Image" descr="Image"/>
          <p:cNvPicPr>
            <a:picLocks noChangeAspect="1"/>
          </p:cNvPicPr>
          <p:nvPr/>
        </p:nvPicPr>
        <p:blipFill>
          <a:blip r:embed="rId4">
            <a:extLst/>
          </a:blip>
          <a:stretch>
            <a:fillRect/>
          </a:stretch>
        </p:blipFill>
        <p:spPr>
          <a:xfrm>
            <a:off x="8136023" y="1521183"/>
            <a:ext cx="3316954" cy="3403862"/>
          </a:xfrm>
          <a:prstGeom prst="rect">
            <a:avLst/>
          </a:prstGeom>
          <a:ln w="12700">
            <a:miter lim="400000"/>
          </a:ln>
          <a:effectLst>
            <a:reflection blurRad="0" stA="50000" stPos="0" endA="0" endPos="40000" dist="0" dir="5400000" fadeDir="5400000" sx="100000" sy="-100000" kx="0" ky="0" algn="bl" rotWithShape="0"/>
          </a:effectLst>
        </p:spPr>
      </p:pic>
      <p:sp>
        <p:nvSpPr>
          <p:cNvPr id="197" name="Threat Words                          Abuse Words                                          Bathe Words"/>
          <p:cNvSpPr txBox="1"/>
          <p:nvPr/>
        </p:nvSpPr>
        <p:spPr>
          <a:xfrm>
            <a:off x="2186190" y="970033"/>
            <a:ext cx="8709331" cy="37691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a:lvl1pPr>
          </a:lstStyle>
          <a:p>
            <a:pPr/>
            <a:r>
              <a:t>Threat Words                          Abuse Words                                          Bathe Words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itle 1"/>
          <p:cNvSpPr txBox="1"/>
          <p:nvPr>
            <p:ph type="title"/>
          </p:nvPr>
        </p:nvSpPr>
        <p:spPr>
          <a:prstGeom prst="rect">
            <a:avLst/>
          </a:prstGeom>
        </p:spPr>
        <p:txBody>
          <a:bodyPr/>
          <a:lstStyle>
            <a:lvl1pPr>
              <a:defRPr spc="-99"/>
            </a:lvl1pPr>
          </a:lstStyle>
          <a:p>
            <a:pPr/>
            <a:r>
              <a:t>Analytical Problem Framing</a:t>
            </a:r>
          </a:p>
        </p:txBody>
      </p:sp>
      <p:sp>
        <p:nvSpPr>
          <p:cNvPr id="200" name="Content Placeholder 2"/>
          <p:cNvSpPr txBox="1"/>
          <p:nvPr>
            <p:ph type="body" idx="1"/>
          </p:nvPr>
        </p:nvSpPr>
        <p:spPr>
          <a:prstGeom prst="rect">
            <a:avLst/>
          </a:prstGeom>
        </p:spPr>
        <p:txBody>
          <a:bodyPr/>
          <a:lstStyle/>
          <a:p>
            <a:pPr>
              <a:defRPr b="1" sz="1800">
                <a:latin typeface="Arial"/>
                <a:ea typeface="Arial"/>
                <a:cs typeface="Arial"/>
                <a:sym typeface="Arial"/>
              </a:defRPr>
            </a:pPr>
            <a:r>
              <a:t>Feature Engineering</a:t>
            </a:r>
          </a:p>
          <a:p>
            <a:pPr>
              <a:lnSpc>
                <a:spcPct val="107000"/>
              </a:lnSpc>
              <a:defRPr sz="1800">
                <a:latin typeface="Arial"/>
                <a:ea typeface="Arial"/>
                <a:cs typeface="Arial"/>
                <a:sym typeface="Arial"/>
              </a:defRPr>
            </a:pPr>
            <a:r>
              <a:t>The comments data could belong to more than one label simultaneously(rude comments are at the same time malignant and in some cases can also be deemed hateful, abusive comments are hateful and can be highly malignant at the same time, threats are highly malignant too etc.)</a:t>
            </a:r>
            <a:endParaRPr>
              <a:latin typeface="Calibri"/>
              <a:ea typeface="Calibri"/>
              <a:cs typeface="Calibri"/>
              <a:sym typeface="Calibri"/>
            </a:endParaRPr>
          </a:p>
          <a:p>
            <a:pPr>
              <a:lnSpc>
                <a:spcPct val="107000"/>
              </a:lnSpc>
              <a:defRPr sz="1800">
                <a:latin typeface="Arial"/>
                <a:ea typeface="Arial"/>
                <a:cs typeface="Arial"/>
                <a:sym typeface="Arial"/>
              </a:defRPr>
            </a:pPr>
            <a:r>
              <a:t>Since each of the categories had very small data available to work with, a new column: ‘comment_type’ was created which only had binary classes: 0 which represented all the benign comments and 1 which represented all the comments which fell under malignant,highly malignant,abusive,hateful,rude,threat features. This column acted as Target Label column for malignant comment classification.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itle 1"/>
          <p:cNvSpPr txBox="1"/>
          <p:nvPr>
            <p:ph type="title"/>
          </p:nvPr>
        </p:nvSpPr>
        <p:spPr>
          <a:prstGeom prst="rect">
            <a:avLst/>
          </a:prstGeom>
        </p:spPr>
        <p:txBody>
          <a:bodyPr/>
          <a:lstStyle>
            <a:lvl1pPr>
              <a:defRPr spc="-99"/>
            </a:lvl1pPr>
          </a:lstStyle>
          <a:p>
            <a:pPr/>
            <a:r>
              <a:t>Analytical Problem Framing</a:t>
            </a:r>
          </a:p>
        </p:txBody>
      </p:sp>
      <p:sp>
        <p:nvSpPr>
          <p:cNvPr id="203" name="Content Placeholder 2"/>
          <p:cNvSpPr txBox="1"/>
          <p:nvPr>
            <p:ph type="body" idx="1"/>
          </p:nvPr>
        </p:nvSpPr>
        <p:spPr>
          <a:prstGeom prst="rect">
            <a:avLst/>
          </a:prstGeom>
        </p:spPr>
        <p:txBody>
          <a:bodyPr/>
          <a:lstStyle>
            <a:lvl1pPr>
              <a:defRPr b="1" sz="1800">
                <a:latin typeface="Arial"/>
                <a:ea typeface="Arial"/>
                <a:cs typeface="Arial"/>
                <a:sym typeface="Arial"/>
              </a:defRPr>
            </a:lvl1pPr>
          </a:lstStyle>
          <a:p>
            <a:pPr/>
            <a:r>
              <a:t>Visualising data in Target column</a:t>
            </a:r>
          </a:p>
        </p:txBody>
      </p:sp>
      <p:pic>
        <p:nvPicPr>
          <p:cNvPr id="204" name="Picture 3" descr="Picture 3"/>
          <p:cNvPicPr>
            <a:picLocks noChangeAspect="1"/>
          </p:cNvPicPr>
          <p:nvPr/>
        </p:nvPicPr>
        <p:blipFill>
          <a:blip r:embed="rId2">
            <a:extLst/>
          </a:blip>
          <a:stretch>
            <a:fillRect/>
          </a:stretch>
        </p:blipFill>
        <p:spPr>
          <a:xfrm>
            <a:off x="3191068" y="2564994"/>
            <a:ext cx="5977130" cy="330409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itle 1"/>
          <p:cNvSpPr txBox="1"/>
          <p:nvPr>
            <p:ph type="title"/>
          </p:nvPr>
        </p:nvSpPr>
        <p:spPr>
          <a:prstGeom prst="rect">
            <a:avLst/>
          </a:prstGeom>
        </p:spPr>
        <p:txBody>
          <a:bodyPr/>
          <a:lstStyle>
            <a:lvl1pPr>
              <a:defRPr spc="-99"/>
            </a:lvl1pPr>
          </a:lstStyle>
          <a:p>
            <a:pPr/>
            <a:r>
              <a:t>Analytical Problem Framing</a:t>
            </a:r>
          </a:p>
        </p:txBody>
      </p:sp>
      <p:sp>
        <p:nvSpPr>
          <p:cNvPr id="207" name="Content Placeholder 2"/>
          <p:cNvSpPr txBox="1"/>
          <p:nvPr>
            <p:ph type="body" idx="1"/>
          </p:nvPr>
        </p:nvSpPr>
        <p:spPr>
          <a:prstGeom prst="rect">
            <a:avLst/>
          </a:prstGeom>
        </p:spPr>
        <p:txBody>
          <a:bodyPr/>
          <a:lstStyle>
            <a:lvl1pPr>
              <a:defRPr sz="1800">
                <a:latin typeface="Arial"/>
                <a:ea typeface="Arial"/>
                <a:cs typeface="Arial"/>
                <a:sym typeface="Arial"/>
              </a:defRPr>
            </a:lvl1pPr>
          </a:lstStyle>
          <a:p>
            <a:pPr/>
            <a:r>
              <a:t>Smote Technique was used to balance out the classes</a:t>
            </a:r>
          </a:p>
        </p:txBody>
      </p:sp>
      <p:pic>
        <p:nvPicPr>
          <p:cNvPr id="208" name="Picture 3" descr="Picture 3"/>
          <p:cNvPicPr>
            <a:picLocks noChangeAspect="1"/>
          </p:cNvPicPr>
          <p:nvPr/>
        </p:nvPicPr>
        <p:blipFill>
          <a:blip r:embed="rId2">
            <a:extLst/>
          </a:blip>
          <a:stretch>
            <a:fillRect/>
          </a:stretch>
        </p:blipFill>
        <p:spPr>
          <a:xfrm>
            <a:off x="2492393" y="2840021"/>
            <a:ext cx="6165693" cy="117795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Picture 3" descr="Picture 3"/>
          <p:cNvPicPr>
            <a:picLocks noChangeAspect="1"/>
          </p:cNvPicPr>
          <p:nvPr/>
        </p:nvPicPr>
        <p:blipFill>
          <a:blip r:embed="rId2">
            <a:extLst/>
          </a:blip>
          <a:stretch>
            <a:fillRect/>
          </a:stretch>
        </p:blipFill>
        <p:spPr>
          <a:xfrm>
            <a:off x="302304" y="1346524"/>
            <a:ext cx="5737213" cy="4491542"/>
          </a:xfrm>
          <a:prstGeom prst="rect">
            <a:avLst/>
          </a:prstGeom>
          <a:ln w="12700">
            <a:miter lim="400000"/>
          </a:ln>
        </p:spPr>
      </p:pic>
      <p:sp>
        <p:nvSpPr>
          <p:cNvPr id="211" name="Correlation Matrix"/>
          <p:cNvSpPr txBox="1"/>
          <p:nvPr/>
        </p:nvSpPr>
        <p:spPr>
          <a:xfrm>
            <a:off x="4160753" y="467934"/>
            <a:ext cx="4098167"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0000"/>
              </a:lnSpc>
              <a:defRPr spc="-50" sz="3600">
                <a:latin typeface="Bookman Old Style"/>
                <a:ea typeface="Bookman Old Style"/>
                <a:cs typeface="Bookman Old Style"/>
                <a:sym typeface="Bookman Old Style"/>
              </a:defRPr>
            </a:lvl1pPr>
          </a:lstStyle>
          <a:p>
            <a:pPr/>
            <a:r>
              <a:t>Correlation Matrix</a:t>
            </a:r>
          </a:p>
        </p:txBody>
      </p:sp>
      <p:pic>
        <p:nvPicPr>
          <p:cNvPr id="212" name="Picture 3" descr="Picture 3"/>
          <p:cNvPicPr>
            <a:picLocks noChangeAspect="1"/>
          </p:cNvPicPr>
          <p:nvPr/>
        </p:nvPicPr>
        <p:blipFill>
          <a:blip r:embed="rId3">
            <a:extLst/>
          </a:blip>
          <a:stretch>
            <a:fillRect/>
          </a:stretch>
        </p:blipFill>
        <p:spPr>
          <a:xfrm>
            <a:off x="6106555" y="1786774"/>
            <a:ext cx="5561303" cy="2858902"/>
          </a:xfrm>
          <a:prstGeom prst="rect">
            <a:avLst/>
          </a:prstGeom>
          <a:ln w="12700">
            <a:miter lim="400000"/>
          </a:ln>
        </p:spPr>
      </p:pic>
      <p:sp>
        <p:nvSpPr>
          <p:cNvPr id="213" name="From the graphs above it is observed that columns: Rude,Abuse, Malignant have highest positive correlation with comment_type."/>
          <p:cNvSpPr txBox="1"/>
          <p:nvPr/>
        </p:nvSpPr>
        <p:spPr>
          <a:xfrm>
            <a:off x="6048380" y="4793712"/>
            <a:ext cx="4789828" cy="12051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91439" indent="-91439" algn="just">
              <a:lnSpc>
                <a:spcPct val="107000"/>
              </a:lnSpc>
              <a:spcBef>
                <a:spcPts val="1200"/>
              </a:spcBef>
              <a:buClr>
                <a:schemeClr val="accent1"/>
              </a:buClr>
              <a:buSzPct val="100000"/>
              <a:buFont typeface="Calibri"/>
              <a:buChar char=" "/>
              <a:defRPr>
                <a:solidFill>
                  <a:srgbClr val="404040"/>
                </a:solidFill>
                <a:latin typeface="Arial"/>
                <a:ea typeface="Arial"/>
                <a:cs typeface="Arial"/>
                <a:sym typeface="Arial"/>
              </a:defRPr>
            </a:lvl1pPr>
          </a:lstStyle>
          <a:p>
            <a:pPr/>
            <a:r>
              <a:t> From the graphs above it is observed that columns: Rude,Abuse, Malignant have highest positive correlation with comment_type.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itle 1"/>
          <p:cNvSpPr txBox="1"/>
          <p:nvPr>
            <p:ph type="title"/>
          </p:nvPr>
        </p:nvSpPr>
        <p:spPr>
          <a:prstGeom prst="rect">
            <a:avLst/>
          </a:prstGeom>
        </p:spPr>
        <p:txBody>
          <a:bodyPr/>
          <a:lstStyle/>
          <a:p>
            <a:pPr defTabSz="704087">
              <a:defRPr spc="-77" sz="3234"/>
            </a:pPr>
            <a:br/>
            <a:r>
              <a:t>Model/s Development and Evaluation </a:t>
            </a:r>
            <a:br/>
          </a:p>
        </p:txBody>
      </p:sp>
      <p:sp>
        <p:nvSpPr>
          <p:cNvPr id="216" name="Content Placeholder 2"/>
          <p:cNvSpPr txBox="1"/>
          <p:nvPr>
            <p:ph type="body" idx="1"/>
          </p:nvPr>
        </p:nvSpPr>
        <p:spPr>
          <a:prstGeom prst="rect">
            <a:avLst/>
          </a:prstGeom>
        </p:spPr>
        <p:txBody>
          <a:bodyPr/>
          <a:lstStyle/>
          <a:p>
            <a:pPr>
              <a:defRPr b="1" sz="1800">
                <a:latin typeface="Arial"/>
                <a:ea typeface="Arial"/>
                <a:cs typeface="Arial"/>
                <a:sym typeface="Arial"/>
              </a:defRPr>
            </a:pPr>
            <a:r>
              <a:t>Identification of possible problem-solving approaches (methods)</a:t>
            </a:r>
            <a:endParaRPr>
              <a:latin typeface="Calibri"/>
              <a:ea typeface="Calibri"/>
              <a:cs typeface="Calibri"/>
              <a:sym typeface="Calibri"/>
            </a:endParaRPr>
          </a:p>
          <a:p>
            <a:pPr marL="457200" indent="-91440">
              <a:lnSpc>
                <a:spcPct val="107000"/>
              </a:lnSpc>
              <a:defRPr sz="1800" u="sng">
                <a:latin typeface="Arial"/>
                <a:ea typeface="Arial"/>
                <a:cs typeface="Arial"/>
                <a:sym typeface="Arial"/>
              </a:defRPr>
            </a:pPr>
            <a:r>
              <a:t>The model algorithms used were as follows:</a:t>
            </a:r>
            <a:endParaRPr>
              <a:latin typeface="Calibri"/>
              <a:ea typeface="Calibri"/>
              <a:cs typeface="Calibri"/>
              <a:sym typeface="Calibri"/>
            </a:endParaRPr>
          </a:p>
          <a:p>
            <a:pPr marL="457200" indent="-91440">
              <a:lnSpc>
                <a:spcPct val="107000"/>
              </a:lnSpc>
              <a:defRPr sz="1800">
                <a:latin typeface="Arial"/>
                <a:ea typeface="Arial"/>
                <a:cs typeface="Arial"/>
                <a:sym typeface="Arial"/>
              </a:defRPr>
            </a:pPr>
            <a:r>
              <a:t> </a:t>
            </a:r>
            <a:endParaRPr>
              <a:latin typeface="Calibri"/>
              <a:ea typeface="Calibri"/>
              <a:cs typeface="Calibri"/>
              <a:sym typeface="Calibri"/>
            </a:endParaRPr>
          </a:p>
          <a:p>
            <a:pPr marL="342900" indent="-342900">
              <a:lnSpc>
                <a:spcPct val="107000"/>
              </a:lnSpc>
              <a:buFont typeface="Symbol"/>
              <a:buChar char="·"/>
              <a:defRPr sz="1800">
                <a:latin typeface="Arial"/>
                <a:ea typeface="Arial"/>
                <a:cs typeface="Arial"/>
                <a:sym typeface="Arial"/>
              </a:defRPr>
            </a:pPr>
            <a:r>
              <a:t>Logistic Regression:  It is a classification algorithm used to find the probability of event success and event failure. It is used when the dependent variable is binary(0/1, True/False, Yes/No) in nature. It supports categorizing data into discrete classes by studying the relationship from a given set of labelled data. It learns a linear relationship from the given dataset and then introduces a non-linearity in the form of the Sigmoid function. It not only provides a measure of how appropriate a predictor(coefficient size)is, but also its direction of association (positive or negative).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itle 1"/>
          <p:cNvSpPr txBox="1"/>
          <p:nvPr>
            <p:ph type="title"/>
          </p:nvPr>
        </p:nvSpPr>
        <p:spPr>
          <a:prstGeom prst="rect">
            <a:avLst/>
          </a:prstGeom>
        </p:spPr>
        <p:txBody>
          <a:bodyPr/>
          <a:lstStyle>
            <a:lvl1pPr>
              <a:defRPr spc="-99"/>
            </a:lvl1pPr>
          </a:lstStyle>
          <a:p>
            <a:pPr/>
            <a:r>
              <a:t>INTRODUCTION</a:t>
            </a:r>
          </a:p>
        </p:txBody>
      </p:sp>
      <p:sp>
        <p:nvSpPr>
          <p:cNvPr id="124" name="Content Placeholder 2"/>
          <p:cNvSpPr txBox="1"/>
          <p:nvPr>
            <p:ph type="body" idx="1"/>
          </p:nvPr>
        </p:nvSpPr>
        <p:spPr>
          <a:prstGeom prst="rect">
            <a:avLst/>
          </a:prstGeom>
        </p:spPr>
        <p:txBody>
          <a:bodyPr/>
          <a:lstStyle/>
          <a:p>
            <a:pPr>
              <a:defRPr b="1" sz="1800">
                <a:latin typeface="Arial"/>
                <a:ea typeface="Arial"/>
                <a:cs typeface="Arial"/>
                <a:sym typeface="Arial"/>
              </a:defRPr>
            </a:pPr>
            <a:r>
              <a:t>Business Problem Framing</a:t>
            </a:r>
            <a:endParaRPr>
              <a:latin typeface="Calibri"/>
              <a:ea typeface="Calibri"/>
              <a:cs typeface="Calibri"/>
              <a:sym typeface="Calibri"/>
            </a:endParaRPr>
          </a:p>
          <a:p>
            <a:pPr>
              <a:defRPr sz="1800">
                <a:latin typeface="Arial"/>
                <a:ea typeface="Arial"/>
                <a:cs typeface="Arial"/>
                <a:sym typeface="Arial"/>
              </a:defRPr>
            </a:pPr>
            <a:r>
              <a:t>With the proliferation of social media there has been an emergence of conflict and hate, making online environments uninviting for users. There is a lack of models for online hate detection. Online hate, described as abusive language, aggression, cyberbullying, hatefulness and many others has been identified as a major threat on online social media platforms. Social media platforms are the most prominent grounds for such toxic behaviour.  Our goal is to build a prototype of online hate and abuse comment classifier which can used to classify hate and offensive comments so that it can be controlled and restricted from spreading hatred and cyberbullying.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itle 1"/>
          <p:cNvSpPr txBox="1"/>
          <p:nvPr>
            <p:ph type="title"/>
          </p:nvPr>
        </p:nvSpPr>
        <p:spPr>
          <a:prstGeom prst="rect">
            <a:avLst/>
          </a:prstGeom>
        </p:spPr>
        <p:txBody>
          <a:bodyPr/>
          <a:lstStyle/>
          <a:p>
            <a:pPr defTabSz="704087">
              <a:defRPr spc="-77" sz="3234"/>
            </a:pPr>
            <a:br/>
            <a:r>
              <a:t>Model/s Development and Evaluation </a:t>
            </a:r>
            <a:br/>
          </a:p>
        </p:txBody>
      </p:sp>
      <p:sp>
        <p:nvSpPr>
          <p:cNvPr id="219" name="Content Placeholder 2"/>
          <p:cNvSpPr txBox="1"/>
          <p:nvPr>
            <p:ph type="body" idx="1"/>
          </p:nvPr>
        </p:nvSpPr>
        <p:spPr>
          <a:prstGeom prst="rect">
            <a:avLst/>
          </a:prstGeom>
        </p:spPr>
        <p:txBody>
          <a:bodyPr/>
          <a:lstStyle/>
          <a:p>
            <a:pPr marL="342900" indent="-342900">
              <a:lnSpc>
                <a:spcPct val="107000"/>
              </a:lnSpc>
              <a:buFont typeface="Symbol"/>
              <a:buChar char="·"/>
              <a:defRPr sz="1800">
                <a:latin typeface="Arial"/>
                <a:ea typeface="Arial"/>
                <a:cs typeface="Arial"/>
                <a:sym typeface="Arial"/>
              </a:defRPr>
            </a:pPr>
            <a:r>
              <a:t>Multinomial Naïve Bayes Classifier: Multinomial Naive Bayes algorithm is a probabilistic learning method that is mostly used in Natural Language Processing (NLP). The algorithm is based on the Bayes theorem. It calculates the probability of each tag for a given sample and then gives the tag with the highest probability as output.</a:t>
            </a:r>
            <a:endParaRPr>
              <a:latin typeface="Calibri"/>
              <a:ea typeface="Calibri"/>
              <a:cs typeface="Calibri"/>
              <a:sym typeface="Calibri"/>
            </a:endParaRPr>
          </a:p>
          <a:p>
            <a:pPr marL="342900" indent="-342900">
              <a:lnSpc>
                <a:spcPct val="107000"/>
              </a:lnSpc>
              <a:buFont typeface="Symbol"/>
              <a:buChar char="·"/>
              <a:defRPr sz="1800">
                <a:latin typeface="Arial"/>
                <a:ea typeface="Arial"/>
                <a:cs typeface="Arial"/>
                <a:sym typeface="Arial"/>
              </a:defRPr>
            </a:pPr>
            <a:r>
              <a:t> Gradient Boosting Classifier: Gradient Boosting Classifier uses decision trees as base learners; combining many weak learners to make a strong learner. As a result it is referred to as an ensemble learning method since it uses the output of many models in the final prediction. It uses the power of parallel processing and supports regularization.</a:t>
            </a:r>
          </a:p>
          <a:p>
            <a:pPr marL="342900" indent="-342900">
              <a:lnSpc>
                <a:spcPct val="107000"/>
              </a:lnSpc>
              <a:buFont typeface="Symbol"/>
              <a:buChar char="·"/>
              <a:defRPr sz="1800">
                <a:latin typeface="Arial"/>
                <a:ea typeface="Arial"/>
                <a:cs typeface="Arial"/>
                <a:sym typeface="Arial"/>
              </a:defRPr>
            </a:pPr>
            <a:r>
              <a:t>Passive Aggressive Classifier: Passive-Aggressive algorithms do not require a learning rate and are called so because if the prediction is correct, keep the model and do not make any changes. i.e., the data in the example is not enough to cause any changes in the model. If the prediction is incorrect, make changes to the model. i.e., some change to the model may correct it.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itle 1"/>
          <p:cNvSpPr txBox="1"/>
          <p:nvPr>
            <p:ph type="title"/>
          </p:nvPr>
        </p:nvSpPr>
        <p:spPr>
          <a:prstGeom prst="rect">
            <a:avLst/>
          </a:prstGeom>
        </p:spPr>
        <p:txBody>
          <a:bodyPr/>
          <a:lstStyle/>
          <a:p>
            <a:pPr>
              <a:defRPr spc="-100" sz="4200"/>
            </a:pPr>
            <a:br/>
            <a:r>
              <a:t>Model/s Development and Evaluation </a:t>
            </a:r>
          </a:p>
        </p:txBody>
      </p:sp>
      <p:sp>
        <p:nvSpPr>
          <p:cNvPr id="222" name="Content Placeholder 2"/>
          <p:cNvSpPr txBox="1"/>
          <p:nvPr>
            <p:ph type="body" idx="1"/>
          </p:nvPr>
        </p:nvSpPr>
        <p:spPr>
          <a:prstGeom prst="rect">
            <a:avLst/>
          </a:prstGeom>
        </p:spPr>
        <p:txBody>
          <a:bodyPr/>
          <a:lstStyle/>
          <a:p>
            <a:pPr marL="342900" indent="-342900">
              <a:lnSpc>
                <a:spcPct val="107000"/>
              </a:lnSpc>
              <a:buFont typeface="Symbol"/>
              <a:buChar char="·"/>
              <a:defRPr sz="1800">
                <a:latin typeface="Arial"/>
                <a:ea typeface="Arial"/>
                <a:cs typeface="Arial"/>
                <a:sym typeface="Arial"/>
              </a:defRPr>
            </a:pPr>
            <a:r>
              <a:t>RandomForestClassifier: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 </a:t>
            </a:r>
            <a:endParaRPr>
              <a:latin typeface="Calibri"/>
              <a:ea typeface="Calibri"/>
              <a:cs typeface="Calibri"/>
              <a:sym typeface="Calibri"/>
            </a:endParaRPr>
          </a:p>
          <a:p>
            <a:pPr marL="342900" indent="-342900">
              <a:lnSpc>
                <a:spcPct val="107000"/>
              </a:lnSpc>
              <a:buFont typeface="Symbol"/>
              <a:buChar char="·"/>
              <a:defRPr sz="1800">
                <a:latin typeface="Arial"/>
                <a:ea typeface="Arial"/>
                <a:cs typeface="Arial"/>
                <a:sym typeface="Arial"/>
              </a:defRPr>
            </a:pPr>
            <a:r>
              <a:t>Complement Naïve Bayes Classifier: Complement Naive Bayes is somewhat an adaptation of the standard Multinomial Naive Bayes algorithm. Complement Naive Bayes is particularly suited to work with imbalanced datasets. In complement Naive Bayes, instead of calculating the probability of an item belonging to a certain class, we calculate the probability of the item belonging to all the classes.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Model/s Development and Evaluation"/>
          <p:cNvSpPr txBox="1"/>
          <p:nvPr>
            <p:ph type="title"/>
          </p:nvPr>
        </p:nvSpPr>
        <p:spPr>
          <a:prstGeom prst="rect">
            <a:avLst/>
          </a:prstGeom>
        </p:spPr>
        <p:txBody>
          <a:bodyPr/>
          <a:lstStyle/>
          <a:p>
            <a:pPr>
              <a:defRPr spc="-100" sz="4200"/>
            </a:pPr>
            <a:br/>
            <a:r>
              <a:t>Model/s Development and Evaluation </a:t>
            </a:r>
          </a:p>
        </p:txBody>
      </p:sp>
      <p:sp>
        <p:nvSpPr>
          <p:cNvPr id="225" name="TextBox 4"/>
          <p:cNvSpPr txBox="1"/>
          <p:nvPr/>
        </p:nvSpPr>
        <p:spPr>
          <a:xfrm>
            <a:off x="3262448" y="2234414"/>
            <a:ext cx="6006115"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228600">
              <a:lnSpc>
                <a:spcPct val="107000"/>
              </a:lnSpc>
              <a:spcBef>
                <a:spcPts val="800"/>
              </a:spcBef>
              <a:defRPr>
                <a:latin typeface="Arial"/>
                <a:ea typeface="Arial"/>
                <a:cs typeface="Arial"/>
                <a:sym typeface="Arial"/>
              </a:defRPr>
            </a:lvl1pPr>
          </a:lstStyle>
          <a:p>
            <a:pPr/>
            <a:r>
              <a:t>Best Random state was found to be 25</a:t>
            </a:r>
          </a:p>
        </p:txBody>
      </p:sp>
      <p:pic>
        <p:nvPicPr>
          <p:cNvPr id="226" name="Image" descr="Image"/>
          <p:cNvPicPr>
            <a:picLocks noChangeAspect="1"/>
          </p:cNvPicPr>
          <p:nvPr/>
        </p:nvPicPr>
        <p:blipFill>
          <a:blip r:embed="rId2">
            <a:extLst/>
          </a:blip>
          <a:stretch>
            <a:fillRect/>
          </a:stretch>
        </p:blipFill>
        <p:spPr>
          <a:xfrm>
            <a:off x="1327020" y="2786813"/>
            <a:ext cx="8150531" cy="256453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itle 1"/>
          <p:cNvSpPr txBox="1"/>
          <p:nvPr>
            <p:ph type="title"/>
          </p:nvPr>
        </p:nvSpPr>
        <p:spPr>
          <a:prstGeom prst="rect">
            <a:avLst/>
          </a:prstGeom>
        </p:spPr>
        <p:txBody>
          <a:bodyPr/>
          <a:lstStyle/>
          <a:p>
            <a:pPr>
              <a:defRPr spc="-100" sz="4200"/>
            </a:pPr>
            <a:br/>
            <a:r>
              <a:t>Model/s Development and Evaluation </a:t>
            </a:r>
          </a:p>
        </p:txBody>
      </p:sp>
      <p:sp>
        <p:nvSpPr>
          <p:cNvPr id="229" name="Content Placeholder 2"/>
          <p:cNvSpPr txBox="1"/>
          <p:nvPr>
            <p:ph type="body" idx="1"/>
          </p:nvPr>
        </p:nvSpPr>
        <p:spPr>
          <a:prstGeom prst="rect">
            <a:avLst/>
          </a:prstGeom>
        </p:spPr>
        <p:txBody>
          <a:bodyPr/>
          <a:lstStyle/>
          <a:p>
            <a:pPr>
              <a:lnSpc>
                <a:spcPct val="99000"/>
              </a:lnSpc>
              <a:defRPr b="1" sz="1800">
                <a:latin typeface="Arial"/>
                <a:ea typeface="Arial"/>
                <a:cs typeface="Arial"/>
                <a:sym typeface="Arial"/>
              </a:defRPr>
            </a:pPr>
            <a:r>
              <a:t>Analyzing Accuracy of The Models</a:t>
            </a:r>
            <a:endParaRPr>
              <a:latin typeface="Calibri"/>
              <a:ea typeface="Calibri"/>
              <a:cs typeface="Calibri"/>
              <a:sym typeface="Calibri"/>
            </a:endParaRPr>
          </a:p>
          <a:p>
            <a:pPr marL="228600">
              <a:lnSpc>
                <a:spcPct val="96299"/>
              </a:lnSpc>
              <a:defRPr sz="1800">
                <a:latin typeface="Arial"/>
                <a:ea typeface="Arial"/>
                <a:cs typeface="Arial"/>
                <a:sym typeface="Arial"/>
              </a:defRPr>
            </a:pPr>
            <a:r>
              <a:t>Classification Report consisting of Precision,Recall, Support and F1-score were the metrics used to evaluate the Model Performance.</a:t>
            </a:r>
            <a:endParaRPr>
              <a:latin typeface="Calibri"/>
              <a:ea typeface="Calibri"/>
              <a:cs typeface="Calibri"/>
              <a:sym typeface="Calibri"/>
            </a:endParaRPr>
          </a:p>
          <a:p>
            <a:pPr marL="228600">
              <a:lnSpc>
                <a:spcPct val="96299"/>
              </a:lnSpc>
              <a:defRPr sz="1800">
                <a:latin typeface="Arial"/>
                <a:ea typeface="Arial"/>
                <a:cs typeface="Arial"/>
                <a:sym typeface="Arial"/>
              </a:defRPr>
            </a:pPr>
            <a:r>
              <a:t>Precision is defined as the ratio of true positives to the sum of true and false positives. Recall is defined as the ratio of true positives to the sum of true positives and false negatives.The F1 is the weighted harmonic mean of precision and recall. The closer the value of the F1 score is to 1.0, the better the expected performance of the model is. Support is the number of actual occurrences of the class in the dataset. It doesn’t vary between models; it just diagnoses the performance evaluation process.</a:t>
            </a:r>
            <a:endParaRPr>
              <a:latin typeface="Calibri"/>
              <a:ea typeface="Calibri"/>
              <a:cs typeface="Calibri"/>
              <a:sym typeface="Calibri"/>
            </a:endParaRPr>
          </a:p>
          <a:p>
            <a:pPr marL="228600">
              <a:lnSpc>
                <a:spcPct val="96299"/>
              </a:lnSpc>
              <a:defRPr sz="1800">
                <a:latin typeface="Arial"/>
                <a:ea typeface="Arial"/>
                <a:cs typeface="Arial"/>
                <a:sym typeface="Arial"/>
              </a:defRPr>
            </a:pPr>
            <a:r>
              <a:t>Log Loss quantifies the accuracy of a classifier by penalizing false classifications.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Best Model"/>
          <p:cNvSpPr txBox="1"/>
          <p:nvPr>
            <p:ph type="title"/>
          </p:nvPr>
        </p:nvSpPr>
        <p:spPr>
          <a:prstGeom prst="rect">
            <a:avLst/>
          </a:prstGeom>
        </p:spPr>
        <p:txBody>
          <a:bodyPr/>
          <a:lstStyle/>
          <a:p>
            <a:pPr/>
            <a:r>
              <a:t>Best Model</a:t>
            </a:r>
          </a:p>
        </p:txBody>
      </p:sp>
      <p:pic>
        <p:nvPicPr>
          <p:cNvPr id="232" name="Image" descr="Image"/>
          <p:cNvPicPr>
            <a:picLocks noChangeAspect="1"/>
          </p:cNvPicPr>
          <p:nvPr/>
        </p:nvPicPr>
        <p:blipFill>
          <a:blip r:embed="rId2">
            <a:extLst/>
          </a:blip>
          <a:stretch>
            <a:fillRect/>
          </a:stretch>
        </p:blipFill>
        <p:spPr>
          <a:xfrm>
            <a:off x="5217885" y="1897379"/>
            <a:ext cx="5487711" cy="4036686"/>
          </a:xfrm>
          <a:prstGeom prst="rect">
            <a:avLst/>
          </a:prstGeom>
          <a:ln w="12700">
            <a:miter lim="400000"/>
          </a:ln>
        </p:spPr>
      </p:pic>
      <p:sp>
        <p:nvSpPr>
          <p:cNvPr id="233" name="Random Forest classifier…"/>
          <p:cNvSpPr txBox="1"/>
          <p:nvPr/>
        </p:nvSpPr>
        <p:spPr>
          <a:xfrm>
            <a:off x="905485" y="2057399"/>
            <a:ext cx="4003089" cy="12106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lnSpc>
                <a:spcPct val="110000"/>
              </a:lnSpc>
              <a:spcBef>
                <a:spcPts val="1200"/>
              </a:spcBef>
              <a:defRPr cap="all" sz="2000"/>
            </a:pPr>
            <a:r>
              <a:t>Random Forest classifier </a:t>
            </a:r>
          </a:p>
          <a:p>
            <a:pPr algn="just">
              <a:lnSpc>
                <a:spcPct val="110000"/>
              </a:lnSpc>
              <a:spcBef>
                <a:spcPts val="1200"/>
              </a:spcBef>
              <a:defRPr cap="all" sz="2000"/>
            </a:pPr>
            <a:r>
              <a:t>Gave the best result and very low  loss.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itle 1"/>
          <p:cNvSpPr txBox="1"/>
          <p:nvPr>
            <p:ph type="title"/>
          </p:nvPr>
        </p:nvSpPr>
        <p:spPr>
          <a:prstGeom prst="rect">
            <a:avLst/>
          </a:prstGeom>
        </p:spPr>
        <p:txBody>
          <a:bodyPr/>
          <a:lstStyle/>
          <a:p>
            <a:pPr defTabSz="704087">
              <a:defRPr spc="-77" sz="3234"/>
            </a:pPr>
            <a:br/>
            <a:r>
              <a:t>Model/s Development and Evaluation </a:t>
            </a:r>
            <a:br/>
          </a:p>
        </p:txBody>
      </p:sp>
      <p:sp>
        <p:nvSpPr>
          <p:cNvPr id="236" name="Content Placeholder 2"/>
          <p:cNvSpPr txBox="1"/>
          <p:nvPr>
            <p:ph type="body" idx="1"/>
          </p:nvPr>
        </p:nvSpPr>
        <p:spPr>
          <a:prstGeom prst="rect">
            <a:avLst/>
          </a:prstGeom>
        </p:spPr>
        <p:txBody>
          <a:bodyPr/>
          <a:lstStyle/>
          <a:p>
            <a:pPr>
              <a:defRPr b="1" sz="2000">
                <a:latin typeface="Arial"/>
                <a:ea typeface="Arial"/>
                <a:cs typeface="Arial"/>
                <a:sym typeface="Arial"/>
              </a:defRPr>
            </a:pPr>
            <a:r>
              <a:t>Model Cross Validation</a:t>
            </a:r>
            <a:endParaRPr>
              <a:latin typeface="Calibri"/>
              <a:ea typeface="Calibri"/>
              <a:cs typeface="Calibri"/>
              <a:sym typeface="Calibri"/>
            </a:endParaRPr>
          </a:p>
          <a:p>
            <a:pPr>
              <a:defRPr sz="2000">
                <a:latin typeface="Arial"/>
                <a:ea typeface="Arial"/>
                <a:cs typeface="Arial"/>
                <a:sym typeface="Arial"/>
              </a:defRPr>
            </a:pPr>
            <a:r>
              <a:t>Cross validation is a technique for assessing how the statistical analysis generalises to an independent data set.It is a technique for evaluating machine learning models by training several models on subsets of the available input data and evaluating them on the complementary subset of the data. Using cross-validation, there are high chances that we can detect over-fitting with ease. 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Cross validation"/>
          <p:cNvSpPr txBox="1"/>
          <p:nvPr>
            <p:ph type="title"/>
          </p:nvPr>
        </p:nvSpPr>
        <p:spPr>
          <a:prstGeom prst="rect">
            <a:avLst/>
          </a:prstGeom>
        </p:spPr>
        <p:txBody>
          <a:bodyPr/>
          <a:lstStyle/>
          <a:p>
            <a:pPr/>
            <a:r>
              <a:t>Cross validation</a:t>
            </a:r>
          </a:p>
        </p:txBody>
      </p:sp>
      <p:pic>
        <p:nvPicPr>
          <p:cNvPr id="239" name="Image" descr="Image"/>
          <p:cNvPicPr>
            <a:picLocks noChangeAspect="1"/>
          </p:cNvPicPr>
          <p:nvPr/>
        </p:nvPicPr>
        <p:blipFill>
          <a:blip r:embed="rId2">
            <a:extLst/>
          </a:blip>
          <a:stretch>
            <a:fillRect/>
          </a:stretch>
        </p:blipFill>
        <p:spPr>
          <a:xfrm>
            <a:off x="5294031" y="2057399"/>
            <a:ext cx="3956535" cy="3506159"/>
          </a:xfrm>
          <a:prstGeom prst="rect">
            <a:avLst/>
          </a:prstGeom>
          <a:ln w="12700">
            <a:miter lim="400000"/>
          </a:ln>
        </p:spPr>
      </p:pic>
      <p:sp>
        <p:nvSpPr>
          <p:cNvPr id="240" name="Cross Validation for all models are very good and perfectly fit to accuracy , hence no overfitting or underfitting. Random forest gives the best result so choosing it for hyper parameter tuning."/>
          <p:cNvSpPr txBox="1"/>
          <p:nvPr/>
        </p:nvSpPr>
        <p:spPr>
          <a:xfrm>
            <a:off x="1160677" y="2215969"/>
            <a:ext cx="3956535" cy="17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stStyle>
          <a:p>
            <a:pPr/>
            <a:r>
              <a:t>Cross Validation for all models are very good and perfectly fit to accuracy , hence no overfitting or underfitting. Random forest gives the best result so choosing it for hyper parameter tuning.</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Hyper Parameter Tuning"/>
          <p:cNvSpPr txBox="1"/>
          <p:nvPr>
            <p:ph type="title"/>
          </p:nvPr>
        </p:nvSpPr>
        <p:spPr>
          <a:prstGeom prst="rect">
            <a:avLst/>
          </a:prstGeom>
        </p:spPr>
        <p:txBody>
          <a:bodyPr/>
          <a:lstStyle>
            <a:lvl1pPr marL="91439" indent="-91439">
              <a:lnSpc>
                <a:spcPct val="107000"/>
              </a:lnSpc>
              <a:spcBef>
                <a:spcPts val="1200"/>
              </a:spcBef>
              <a:buClr>
                <a:schemeClr val="accent1"/>
              </a:buClr>
              <a:buSzPct val="100000"/>
              <a:buFont typeface="Calibri"/>
              <a:buChar char=" "/>
              <a:defRPr b="1" spc="0" sz="4000">
                <a:latin typeface="Arial"/>
                <a:ea typeface="Arial"/>
                <a:cs typeface="Arial"/>
                <a:sym typeface="Arial"/>
              </a:defRPr>
            </a:lvl1pPr>
          </a:lstStyle>
          <a:p>
            <a:pPr/>
            <a:r>
              <a:t>Hyper Parameter Tuning</a:t>
            </a:r>
          </a:p>
        </p:txBody>
      </p:sp>
      <p:sp>
        <p:nvSpPr>
          <p:cNvPr id="243" name="GridSearchCV was used for Hyper Parameter Tuning of the Random Forest Classifier model.…"/>
          <p:cNvSpPr txBox="1"/>
          <p:nvPr/>
        </p:nvSpPr>
        <p:spPr>
          <a:xfrm>
            <a:off x="1094530" y="2204121"/>
            <a:ext cx="5217130" cy="38509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91440">
              <a:lnSpc>
                <a:spcPct val="107000"/>
              </a:lnSpc>
              <a:spcBef>
                <a:spcPts val="1200"/>
              </a:spcBef>
              <a:buClr>
                <a:schemeClr val="accent1"/>
              </a:buClr>
              <a:buSzPct val="100000"/>
              <a:buFont typeface="Calibri"/>
              <a:buChar char=" "/>
              <a:defRPr>
                <a:solidFill>
                  <a:srgbClr val="404040"/>
                </a:solidFill>
                <a:latin typeface="Arial"/>
                <a:ea typeface="Arial"/>
                <a:cs typeface="Arial"/>
                <a:sym typeface="Arial"/>
              </a:defRPr>
            </a:pPr>
            <a:r>
              <a:t>GridSearchCV was used for Hyper Parameter Tuning of the Random Forest Classifier model.</a:t>
            </a:r>
          </a:p>
          <a:p>
            <a:pPr marL="91439" indent="-91439">
              <a:lnSpc>
                <a:spcPct val="110000"/>
              </a:lnSpc>
              <a:spcBef>
                <a:spcPts val="1200"/>
              </a:spcBef>
              <a:buClr>
                <a:schemeClr val="accent1"/>
              </a:buClr>
              <a:buSzPct val="100000"/>
              <a:buFont typeface="Calibri"/>
              <a:buChar char=" "/>
              <a:defRPr b="1">
                <a:solidFill>
                  <a:srgbClr val="404040"/>
                </a:solidFill>
                <a:latin typeface="Arial"/>
                <a:ea typeface="Arial"/>
                <a:cs typeface="Arial"/>
                <a:sym typeface="Arial"/>
              </a:defRPr>
            </a:pPr>
            <a:r>
              <a:t>After Tuning the hyper parameters and based on the input parameter values and after fitting the train datasets it is found that Random Forest Classifier model performs the best.</a:t>
            </a:r>
            <a:endParaRPr>
              <a:latin typeface="Calibri"/>
              <a:ea typeface="Calibri"/>
              <a:cs typeface="Calibri"/>
              <a:sym typeface="Calibri"/>
            </a:endParaRPr>
          </a:p>
          <a:p>
            <a:pPr marL="91439" indent="-91439">
              <a:lnSpc>
                <a:spcPct val="110000"/>
              </a:lnSpc>
              <a:spcBef>
                <a:spcPts val="1200"/>
              </a:spcBef>
              <a:buClr>
                <a:schemeClr val="accent1"/>
              </a:buClr>
              <a:buSzPct val="100000"/>
              <a:buFont typeface="Calibri"/>
              <a:buChar char=" "/>
              <a:defRPr>
                <a:solidFill>
                  <a:srgbClr val="404040"/>
                </a:solidFill>
                <a:latin typeface="Arial"/>
                <a:ea typeface="Arial"/>
                <a:cs typeface="Arial"/>
                <a:sym typeface="Arial"/>
              </a:defRPr>
            </a:pPr>
            <a:r>
              <a:t>The model was saved and the Test Dataset was then prepared for final classification work by the model. This model was then tested using the Test Dataset. The model performed with good amount of accuracy.</a:t>
            </a:r>
          </a:p>
        </p:txBody>
      </p:sp>
      <p:pic>
        <p:nvPicPr>
          <p:cNvPr id="244" name="Image" descr="Image"/>
          <p:cNvPicPr>
            <a:picLocks noChangeAspect="1"/>
          </p:cNvPicPr>
          <p:nvPr/>
        </p:nvPicPr>
        <p:blipFill>
          <a:blip r:embed="rId2">
            <a:extLst/>
          </a:blip>
          <a:stretch>
            <a:fillRect/>
          </a:stretch>
        </p:blipFill>
        <p:spPr>
          <a:xfrm>
            <a:off x="7101903" y="2053925"/>
            <a:ext cx="3938295" cy="399294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itle 1"/>
          <p:cNvSpPr txBox="1"/>
          <p:nvPr>
            <p:ph type="title"/>
          </p:nvPr>
        </p:nvSpPr>
        <p:spPr>
          <a:prstGeom prst="rect">
            <a:avLst/>
          </a:prstGeom>
        </p:spPr>
        <p:txBody>
          <a:bodyPr/>
          <a:lstStyle>
            <a:lvl1pPr marL="91439" indent="-91439">
              <a:lnSpc>
                <a:spcPct val="107000"/>
              </a:lnSpc>
              <a:spcBef>
                <a:spcPts val="1200"/>
              </a:spcBef>
              <a:buClr>
                <a:schemeClr val="accent1"/>
              </a:buClr>
              <a:buSzPct val="100000"/>
              <a:buFont typeface="Calibri"/>
              <a:buChar char=" "/>
              <a:defRPr b="1" spc="0" sz="3500">
                <a:latin typeface="Arial"/>
                <a:ea typeface="Arial"/>
                <a:cs typeface="Arial"/>
                <a:sym typeface="Arial"/>
              </a:defRPr>
            </a:lvl1pPr>
          </a:lstStyle>
          <a:p>
            <a:pPr/>
            <a:r>
              <a:t>ROC AUC Scores</a:t>
            </a:r>
          </a:p>
        </p:txBody>
      </p:sp>
      <p:sp>
        <p:nvSpPr>
          <p:cNvPr id="247" name="Content Placeholder 2"/>
          <p:cNvSpPr txBox="1"/>
          <p:nvPr>
            <p:ph type="body" sz="half" idx="1"/>
          </p:nvPr>
        </p:nvSpPr>
        <p:spPr>
          <a:xfrm>
            <a:off x="1097280" y="2108200"/>
            <a:ext cx="5867836" cy="3256074"/>
          </a:xfrm>
          <a:prstGeom prst="rect">
            <a:avLst/>
          </a:prstGeom>
        </p:spPr>
        <p:txBody>
          <a:bodyPr/>
          <a:lstStyle/>
          <a:p>
            <a:pPr algn="just">
              <a:defRPr sz="1800">
                <a:latin typeface="Arial"/>
                <a:ea typeface="Arial"/>
                <a:cs typeface="Arial"/>
                <a:sym typeface="Arial"/>
              </a:defRPr>
            </a:pPr>
            <a:r>
              <a:t>The AUC-ROC curve helps us visualize how well our machine learning classifier is performing. ROC curves are appropriate when the observations are balanced between each class.</a:t>
            </a:r>
            <a:endParaRPr>
              <a:latin typeface="Calibri"/>
              <a:ea typeface="Calibri"/>
              <a:cs typeface="Calibri"/>
              <a:sym typeface="Calibri"/>
            </a:endParaRPr>
          </a:p>
          <a:p>
            <a:pPr algn="just">
              <a:defRPr sz="1800">
                <a:latin typeface="Arial"/>
                <a:ea typeface="Arial"/>
                <a:cs typeface="Arial"/>
                <a:sym typeface="Arial"/>
              </a:defRPr>
            </a:pPr>
            <a:r>
              <a:t>The score is used to summarize the trade-off between the true positive rate and false positive rate for a predictive model using different probability threshold</a:t>
            </a:r>
            <a:r>
              <a:rPr>
                <a:solidFill>
                  <a:srgbClr val="555555"/>
                </a:solidFill>
              </a:rPr>
              <a:t>s.</a:t>
            </a:r>
            <a:r>
              <a:t> The AUC value lies between 0.5 to 1 where 0.5 denotes a bad classifier and 1 denotes an excellent classifier.</a:t>
            </a:r>
          </a:p>
        </p:txBody>
      </p:sp>
      <p:pic>
        <p:nvPicPr>
          <p:cNvPr id="248" name="Image" descr="Image"/>
          <p:cNvPicPr>
            <a:picLocks noChangeAspect="1"/>
          </p:cNvPicPr>
          <p:nvPr/>
        </p:nvPicPr>
        <p:blipFill>
          <a:blip r:embed="rId2">
            <a:extLst/>
          </a:blip>
          <a:stretch>
            <a:fillRect/>
          </a:stretch>
        </p:blipFill>
        <p:spPr>
          <a:xfrm>
            <a:off x="7262111" y="2206255"/>
            <a:ext cx="4255397" cy="288837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Prediction on Test Data"/>
          <p:cNvSpPr txBox="1"/>
          <p:nvPr>
            <p:ph type="title"/>
          </p:nvPr>
        </p:nvSpPr>
        <p:spPr>
          <a:prstGeom prst="rect">
            <a:avLst/>
          </a:prstGeom>
        </p:spPr>
        <p:txBody>
          <a:bodyPr/>
          <a:lstStyle/>
          <a:p>
            <a:pPr/>
            <a:r>
              <a:t>Prediction on Test Data</a:t>
            </a:r>
          </a:p>
        </p:txBody>
      </p:sp>
      <p:pic>
        <p:nvPicPr>
          <p:cNvPr id="251" name="Image" descr="Image"/>
          <p:cNvPicPr>
            <a:picLocks noChangeAspect="1"/>
          </p:cNvPicPr>
          <p:nvPr/>
        </p:nvPicPr>
        <p:blipFill>
          <a:blip r:embed="rId2">
            <a:extLst/>
          </a:blip>
          <a:stretch>
            <a:fillRect/>
          </a:stretch>
        </p:blipFill>
        <p:spPr>
          <a:xfrm>
            <a:off x="952285" y="2283643"/>
            <a:ext cx="9683235" cy="245317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itle 1"/>
          <p:cNvSpPr txBox="1"/>
          <p:nvPr>
            <p:ph type="title"/>
          </p:nvPr>
        </p:nvSpPr>
        <p:spPr>
          <a:prstGeom prst="rect">
            <a:avLst/>
          </a:prstGeom>
        </p:spPr>
        <p:txBody>
          <a:bodyPr/>
          <a:lstStyle>
            <a:lvl1pPr>
              <a:defRPr spc="-99"/>
            </a:lvl1pPr>
          </a:lstStyle>
          <a:p>
            <a:pPr/>
            <a:r>
              <a:t>INTRODUCTION</a:t>
            </a:r>
          </a:p>
        </p:txBody>
      </p:sp>
      <p:sp>
        <p:nvSpPr>
          <p:cNvPr id="127" name="Content Placeholder 2"/>
          <p:cNvSpPr txBox="1"/>
          <p:nvPr>
            <p:ph type="body" idx="1"/>
          </p:nvPr>
        </p:nvSpPr>
        <p:spPr>
          <a:prstGeom prst="rect">
            <a:avLst/>
          </a:prstGeom>
        </p:spPr>
        <p:txBody>
          <a:bodyPr/>
          <a:lstStyle/>
          <a:p>
            <a:pPr>
              <a:defRPr b="1" sz="1800">
                <a:latin typeface="Arial"/>
                <a:ea typeface="Arial"/>
                <a:cs typeface="Arial"/>
                <a:sym typeface="Arial"/>
              </a:defRPr>
            </a:pPr>
            <a:r>
              <a:t>Conceptual Background of the Domain Problem</a:t>
            </a:r>
            <a:endParaRPr>
              <a:latin typeface="Calibri"/>
              <a:ea typeface="Calibri"/>
              <a:cs typeface="Calibri"/>
              <a:sym typeface="Calibri"/>
            </a:endParaRPr>
          </a:p>
          <a:p>
            <a:pPr>
              <a:defRPr>
                <a:latin typeface="Arial"/>
                <a:ea typeface="Arial"/>
                <a:cs typeface="Arial"/>
                <a:sym typeface="Arial"/>
              </a:defRPr>
            </a:pPr>
            <a:r>
              <a:t>Predictive modelling, Classification algorithms are some of the machine learning techniques used along with the various libraries of the NLTK suite for Classification of comments. </a:t>
            </a:r>
          </a:p>
          <a:p>
            <a:pPr>
              <a:defRPr>
                <a:latin typeface="Arial"/>
                <a:ea typeface="Arial"/>
                <a:cs typeface="Arial"/>
                <a:sym typeface="Arial"/>
              </a:defRPr>
            </a:pPr>
            <a:r>
              <a:t>Using NLTK tools, the frequencies of malignant words occurring in textual data were estimated and given appropriate weightage, whilst filtering out words, and other noise which do not have any impact on the semantics of the comments and reducing the words to their base lemmas for efficient processing and accurate classification of the comments.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1"/>
          <p:cNvSpPr txBox="1"/>
          <p:nvPr>
            <p:ph type="title"/>
          </p:nvPr>
        </p:nvSpPr>
        <p:spPr>
          <a:prstGeom prst="rect">
            <a:avLst/>
          </a:prstGeom>
        </p:spPr>
        <p:txBody>
          <a:bodyPr/>
          <a:lstStyle>
            <a:lvl1pPr>
              <a:defRPr spc="-99"/>
            </a:lvl1pPr>
          </a:lstStyle>
          <a:p>
            <a:pPr/>
            <a:r>
              <a:t>CONCLUSION </a:t>
            </a:r>
          </a:p>
        </p:txBody>
      </p:sp>
      <p:sp>
        <p:nvSpPr>
          <p:cNvPr id="254" name="Content Placeholder 2"/>
          <p:cNvSpPr txBox="1"/>
          <p:nvPr>
            <p:ph type="body" sz="half" idx="1"/>
          </p:nvPr>
        </p:nvSpPr>
        <p:spPr>
          <a:xfrm>
            <a:off x="1097280" y="2108200"/>
            <a:ext cx="10058401" cy="3280374"/>
          </a:xfrm>
          <a:prstGeom prst="rect">
            <a:avLst/>
          </a:prstGeom>
        </p:spPr>
        <p:txBody>
          <a:bodyPr/>
          <a:lstStyle/>
          <a:p>
            <a:pPr>
              <a:defRPr b="1" sz="1800">
                <a:latin typeface="Arial"/>
                <a:ea typeface="Arial"/>
                <a:cs typeface="Arial"/>
                <a:sym typeface="Arial"/>
              </a:defRPr>
            </a:pPr>
            <a:r>
              <a:t>Key Findings and Conclusions of the Study</a:t>
            </a:r>
            <a:endParaRPr>
              <a:latin typeface="Calibri"/>
              <a:ea typeface="Calibri"/>
              <a:cs typeface="Calibri"/>
              <a:sym typeface="Calibri"/>
            </a:endParaRPr>
          </a:p>
          <a:p>
            <a:pPr>
              <a:defRPr sz="1800">
                <a:latin typeface="Arial"/>
                <a:ea typeface="Arial"/>
                <a:cs typeface="Arial"/>
                <a:sym typeface="Arial"/>
              </a:defRPr>
            </a:pPr>
            <a:r>
              <a:t>The Model has 98.39% accuracy. But since the dataset was highly imbalanced that is not the best metric for measuring its efficiency. Recall score of 0.93 for Benign (0) and 0.98 for Malignant(1), on the other hand, means that the model is optimised better to detect actual malignant comments. However, there is a need to strike a balance between precision and recall and have low false positives, which unnecessarily consume time and low false negatives which means only very few toxic comments deceive the model. F1 score of 0.98 provides a nuanced way to catch positive results without harming the usefulness of the model.</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itle 1"/>
          <p:cNvSpPr txBox="1"/>
          <p:nvPr>
            <p:ph type="title"/>
          </p:nvPr>
        </p:nvSpPr>
        <p:spPr>
          <a:prstGeom prst="rect">
            <a:avLst/>
          </a:prstGeom>
        </p:spPr>
        <p:txBody>
          <a:bodyPr/>
          <a:lstStyle>
            <a:lvl1pPr>
              <a:defRPr spc="-99"/>
            </a:lvl1pPr>
          </a:lstStyle>
          <a:p>
            <a:pPr/>
            <a:r>
              <a:t>CONCLUSION </a:t>
            </a:r>
          </a:p>
        </p:txBody>
      </p:sp>
      <p:sp>
        <p:nvSpPr>
          <p:cNvPr id="257" name="Content Placeholder 2"/>
          <p:cNvSpPr txBox="1"/>
          <p:nvPr>
            <p:ph type="body" idx="1"/>
          </p:nvPr>
        </p:nvSpPr>
        <p:spPr>
          <a:prstGeom prst="rect">
            <a:avLst/>
          </a:prstGeom>
        </p:spPr>
        <p:txBody>
          <a:bodyPr/>
          <a:lstStyle/>
          <a:p>
            <a:pPr>
              <a:defRPr b="1" sz="1800">
                <a:latin typeface="Arial"/>
                <a:ea typeface="Arial"/>
                <a:cs typeface="Arial"/>
                <a:sym typeface="Arial"/>
              </a:defRPr>
            </a:pPr>
            <a:r>
              <a:t>Learning Outcomes of the Study in respect of Data Science</a:t>
            </a:r>
            <a:endParaRPr>
              <a:latin typeface="Calibri"/>
              <a:ea typeface="Calibri"/>
              <a:cs typeface="Calibri"/>
              <a:sym typeface="Calibri"/>
            </a:endParaRPr>
          </a:p>
          <a:p>
            <a:pPr>
              <a:defRPr spc="-100" sz="1800">
                <a:solidFill>
                  <a:srgbClr val="292929"/>
                </a:solidFill>
                <a:latin typeface="Georgia"/>
                <a:ea typeface="Georgia"/>
                <a:cs typeface="Georgia"/>
                <a:sym typeface="Georgia"/>
              </a:defRPr>
            </a:pPr>
            <a:r>
              <a:t>The various data pre-processing and feature engineering steps in the project lent cognizance to various efficient methods for processing textual data. The NLTK suite is very useful in pre-processing text-based data and building classification models.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itle 1"/>
          <p:cNvSpPr txBox="1"/>
          <p:nvPr>
            <p:ph type="title"/>
          </p:nvPr>
        </p:nvSpPr>
        <p:spPr>
          <a:prstGeom prst="rect">
            <a:avLst/>
          </a:prstGeom>
        </p:spPr>
        <p:txBody>
          <a:bodyPr/>
          <a:lstStyle>
            <a:lvl1pPr>
              <a:defRPr spc="-99"/>
            </a:lvl1pPr>
          </a:lstStyle>
          <a:p>
            <a:pPr/>
            <a:r>
              <a:t>CONCLUSION </a:t>
            </a:r>
          </a:p>
        </p:txBody>
      </p:sp>
      <p:sp>
        <p:nvSpPr>
          <p:cNvPr id="260" name="Content Placeholder 2"/>
          <p:cNvSpPr txBox="1"/>
          <p:nvPr>
            <p:ph type="body" idx="1"/>
          </p:nvPr>
        </p:nvSpPr>
        <p:spPr>
          <a:prstGeom prst="rect">
            <a:avLst/>
          </a:prstGeom>
        </p:spPr>
        <p:txBody>
          <a:bodyPr/>
          <a:lstStyle/>
          <a:p>
            <a:pPr>
              <a:defRPr b="1" sz="1800">
                <a:latin typeface="Arial"/>
                <a:ea typeface="Arial"/>
                <a:cs typeface="Arial"/>
                <a:sym typeface="Arial"/>
              </a:defRPr>
            </a:pPr>
            <a:r>
              <a:t>Limitations of this work and Scope for Future Work</a:t>
            </a:r>
            <a:endParaRPr>
              <a:latin typeface="Calibri"/>
              <a:ea typeface="Calibri"/>
              <a:cs typeface="Calibri"/>
              <a:sym typeface="Calibri"/>
            </a:endParaRPr>
          </a:p>
          <a:p>
            <a:pPr>
              <a:defRPr sz="1800">
                <a:latin typeface="Arial"/>
                <a:ea typeface="Arial"/>
                <a:cs typeface="Arial"/>
                <a:sym typeface="Arial"/>
              </a:defRPr>
            </a:pPr>
            <a:r>
              <a:t>The models were trained on a highly imbalanced dataset where the total malignant comments formed only 10% of the entire available data, which seriously affected the training and accuracy of the models. By training the models on more diverse data sets, longer comments, and a more balanced dataset, more accurate and efficient classification models can be built.</a:t>
            </a:r>
          </a:p>
        </p:txBody>
      </p:sp>
      <p:sp>
        <p:nvSpPr>
          <p:cNvPr id="261" name="THANK YOU"/>
          <p:cNvSpPr txBox="1"/>
          <p:nvPr/>
        </p:nvSpPr>
        <p:spPr>
          <a:xfrm>
            <a:off x="4566639" y="4680436"/>
            <a:ext cx="2035494" cy="41529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latin typeface="Copperplate"/>
                <a:ea typeface="Copperplate"/>
                <a:cs typeface="Copperplate"/>
                <a:sym typeface="Copperplate"/>
              </a:defRPr>
            </a:lvl1pPr>
          </a:lstStyle>
          <a:p>
            <a:pPr/>
            <a:r>
              <a:t>THANK YOU</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itle 1"/>
          <p:cNvSpPr txBox="1"/>
          <p:nvPr>
            <p:ph type="title"/>
          </p:nvPr>
        </p:nvSpPr>
        <p:spPr>
          <a:prstGeom prst="rect">
            <a:avLst/>
          </a:prstGeom>
        </p:spPr>
        <p:txBody>
          <a:bodyPr/>
          <a:lstStyle>
            <a:lvl1pPr>
              <a:defRPr spc="-99"/>
            </a:lvl1pPr>
          </a:lstStyle>
          <a:p>
            <a:pPr/>
            <a:r>
              <a:t>INTRODUCTION</a:t>
            </a:r>
          </a:p>
        </p:txBody>
      </p:sp>
      <p:sp>
        <p:nvSpPr>
          <p:cNvPr id="130" name="Content Placeholder 2"/>
          <p:cNvSpPr txBox="1"/>
          <p:nvPr>
            <p:ph type="body" idx="1"/>
          </p:nvPr>
        </p:nvSpPr>
        <p:spPr>
          <a:prstGeom prst="rect">
            <a:avLst/>
          </a:prstGeom>
        </p:spPr>
        <p:txBody>
          <a:bodyPr/>
          <a:lstStyle/>
          <a:p>
            <a:pPr>
              <a:defRPr b="1" sz="1800">
                <a:latin typeface="Arial"/>
                <a:ea typeface="Arial"/>
                <a:cs typeface="Arial"/>
                <a:sym typeface="Arial"/>
              </a:defRPr>
            </a:pPr>
            <a:r>
              <a:t>Review of Literature</a:t>
            </a:r>
            <a:endParaRPr>
              <a:latin typeface="Calibri"/>
              <a:ea typeface="Calibri"/>
              <a:cs typeface="Calibri"/>
              <a:sym typeface="Calibri"/>
            </a:endParaRPr>
          </a:p>
          <a:p>
            <a:pPr>
              <a:defRPr sz="1800">
                <a:latin typeface="Arial"/>
                <a:ea typeface="Arial"/>
                <a:cs typeface="Arial"/>
                <a:sym typeface="Arial"/>
              </a:defRPr>
            </a:pPr>
            <a:r>
              <a:t>Two research papers titled: “Toxic Comment Classification” by Sara Zaheri and “Machine learning methods for toxic comment classification: a systematic review” by Darko Androcec were reviewed and studied to gain insights into the nature of malignant comments, their impact on social media platforms and the various methods that are employed for training models to detect, identify and classify them.</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itle 1"/>
          <p:cNvSpPr txBox="1"/>
          <p:nvPr>
            <p:ph type="title"/>
          </p:nvPr>
        </p:nvSpPr>
        <p:spPr>
          <a:prstGeom prst="rect">
            <a:avLst/>
          </a:prstGeom>
        </p:spPr>
        <p:txBody>
          <a:bodyPr/>
          <a:lstStyle>
            <a:lvl1pPr>
              <a:defRPr spc="-99"/>
            </a:lvl1pPr>
          </a:lstStyle>
          <a:p>
            <a:pPr/>
            <a:r>
              <a:t>INTRODUCTION</a:t>
            </a:r>
          </a:p>
        </p:txBody>
      </p:sp>
      <p:sp>
        <p:nvSpPr>
          <p:cNvPr id="133" name="Content Placeholder 2"/>
          <p:cNvSpPr txBox="1"/>
          <p:nvPr>
            <p:ph type="body" idx="1"/>
          </p:nvPr>
        </p:nvSpPr>
        <p:spPr>
          <a:prstGeom prst="rect">
            <a:avLst/>
          </a:prstGeom>
        </p:spPr>
        <p:txBody>
          <a:bodyPr/>
          <a:lstStyle/>
          <a:p>
            <a:pPr>
              <a:defRPr b="1" sz="1800">
                <a:latin typeface="Arial"/>
                <a:ea typeface="Arial"/>
                <a:cs typeface="Arial"/>
                <a:sym typeface="Arial"/>
              </a:defRPr>
            </a:pPr>
            <a:r>
              <a:t>Motivation for the Problem Undertaken</a:t>
            </a:r>
            <a:endParaRPr>
              <a:latin typeface="Calibri"/>
              <a:ea typeface="Calibri"/>
              <a:cs typeface="Calibri"/>
              <a:sym typeface="Calibri"/>
            </a:endParaRPr>
          </a:p>
          <a:p>
            <a:pPr>
              <a:defRPr sz="1800">
                <a:latin typeface="Arial"/>
                <a:ea typeface="Arial"/>
                <a:cs typeface="Arial"/>
                <a:sym typeface="Arial"/>
              </a:defRPr>
            </a:pPr>
            <a:r>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endParaRPr>
              <a:latin typeface="Calibri"/>
              <a:ea typeface="Calibri"/>
              <a:cs typeface="Calibri"/>
              <a:sym typeface="Calibri"/>
            </a:endParaRPr>
          </a:p>
          <a:p>
            <a:pPr>
              <a:defRPr sz="1800">
                <a:latin typeface="Arial"/>
                <a:ea typeface="Arial"/>
                <a:cs typeface="Arial"/>
                <a:sym typeface="Arial"/>
              </a:defRPr>
            </a:pPr>
            <a: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itle 1"/>
          <p:cNvSpPr txBox="1"/>
          <p:nvPr>
            <p:ph type="title"/>
          </p:nvPr>
        </p:nvSpPr>
        <p:spPr>
          <a:prstGeom prst="rect">
            <a:avLst/>
          </a:prstGeom>
        </p:spPr>
        <p:txBody>
          <a:bodyPr/>
          <a:lstStyle>
            <a:lvl1pPr>
              <a:defRPr spc="-99"/>
            </a:lvl1pPr>
          </a:lstStyle>
          <a:p>
            <a:pPr/>
            <a:r>
              <a:t>INTRODUCTION</a:t>
            </a:r>
          </a:p>
        </p:txBody>
      </p:sp>
      <p:sp>
        <p:nvSpPr>
          <p:cNvPr id="136" name="Content Placeholder 2"/>
          <p:cNvSpPr txBox="1"/>
          <p:nvPr>
            <p:ph type="body" idx="1"/>
          </p:nvPr>
        </p:nvSpPr>
        <p:spPr>
          <a:prstGeom prst="rect">
            <a:avLst/>
          </a:prstGeom>
        </p:spPr>
        <p:txBody>
          <a:bodyPr/>
          <a:lstStyle>
            <a:lvl1pPr>
              <a:defRPr sz="1800">
                <a:latin typeface="Arial"/>
                <a:ea typeface="Arial"/>
                <a:cs typeface="Arial"/>
                <a:sym typeface="Arial"/>
              </a:defRPr>
            </a:lvl1pPr>
          </a:lstStyle>
          <a:p>
            <a:pPr/>
            <a:r>
              <a:t>Automatic recognition of malignant comments on online forums, and social media serves as a useful provision for moderators of public platforms as well as users who could receive warnings and filter unwanted contents. The need of advanced methods and techniques to improve identification of different types of comments posted online motivated the current project.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Title 1"/>
          <p:cNvSpPr txBox="1"/>
          <p:nvPr>
            <p:ph type="title"/>
          </p:nvPr>
        </p:nvSpPr>
        <p:spPr>
          <a:prstGeom prst="rect">
            <a:avLst/>
          </a:prstGeom>
        </p:spPr>
        <p:txBody>
          <a:bodyPr/>
          <a:lstStyle>
            <a:lvl1pPr>
              <a:defRPr spc="-99"/>
            </a:lvl1pPr>
          </a:lstStyle>
          <a:p>
            <a:pPr/>
            <a:r>
              <a:t>Analytical Problem Framing</a:t>
            </a:r>
          </a:p>
        </p:txBody>
      </p:sp>
      <p:sp>
        <p:nvSpPr>
          <p:cNvPr id="139" name="Content Placeholder 2"/>
          <p:cNvSpPr txBox="1"/>
          <p:nvPr>
            <p:ph type="body" idx="1"/>
          </p:nvPr>
        </p:nvSpPr>
        <p:spPr>
          <a:prstGeom prst="rect">
            <a:avLst/>
          </a:prstGeom>
        </p:spPr>
        <p:txBody>
          <a:bodyPr/>
          <a:lstStyle/>
          <a:p>
            <a:pPr>
              <a:defRPr b="1" sz="1800">
                <a:latin typeface="Arial"/>
                <a:ea typeface="Arial"/>
                <a:cs typeface="Arial"/>
                <a:sym typeface="Arial"/>
              </a:defRPr>
            </a:pPr>
            <a:r>
              <a:t>Mathematical/ Analytical Modeling of the Problem</a:t>
            </a:r>
            <a:endParaRPr>
              <a:latin typeface="Calibri"/>
              <a:ea typeface="Calibri"/>
              <a:cs typeface="Calibri"/>
              <a:sym typeface="Calibri"/>
            </a:endParaRPr>
          </a:p>
          <a:p>
            <a:pPr>
              <a:defRPr sz="1800">
                <a:latin typeface="Arial"/>
                <a:ea typeface="Arial"/>
                <a:cs typeface="Arial"/>
                <a:sym typeface="Arial"/>
              </a:defRPr>
            </a:pPr>
            <a:r>
              <a:t>Various Classification analysis techniques were used to build Classification models to determine whether an input Message content is benign or malignant. Machine Learning Algorithms such as Multinomial Naïve Bayes and Complement Naïve Bayes were employed which are based on the Bayes Theorem:</a:t>
            </a:r>
            <a:endParaRPr>
              <a:latin typeface="Calibri"/>
              <a:ea typeface="Calibri"/>
              <a:cs typeface="Calibri"/>
              <a:sym typeface="Calibri"/>
            </a:endParaRPr>
          </a:p>
          <a:p>
            <a:pPr marL="0" indent="365759">
              <a:lnSpc>
                <a:spcPct val="107000"/>
              </a:lnSpc>
              <a:buSzTx/>
              <a:buNone/>
              <a:defRPr sz="1800">
                <a:latin typeface="Arial"/>
                <a:ea typeface="Arial"/>
                <a:cs typeface="Arial"/>
                <a:sym typeface="Arial"/>
              </a:defRPr>
            </a:pPr>
            <a:r>
              <a:t>P(message is malignant | message content) = P(message content | malignant). P(malignant) / P(message content)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itle 1"/>
          <p:cNvSpPr txBox="1"/>
          <p:nvPr>
            <p:ph type="title"/>
          </p:nvPr>
        </p:nvSpPr>
        <p:spPr>
          <a:xfrm>
            <a:off x="1097280" y="263528"/>
            <a:ext cx="10058401" cy="1450758"/>
          </a:xfrm>
          <a:prstGeom prst="rect">
            <a:avLst/>
          </a:prstGeom>
        </p:spPr>
        <p:txBody>
          <a:bodyPr/>
          <a:lstStyle>
            <a:lvl1pPr>
              <a:defRPr spc="-99"/>
            </a:lvl1pPr>
          </a:lstStyle>
          <a:p>
            <a:pPr/>
            <a:r>
              <a:t>Analytical Problem Framing</a:t>
            </a:r>
          </a:p>
        </p:txBody>
      </p:sp>
      <p:sp>
        <p:nvSpPr>
          <p:cNvPr id="142" name="Content Placeholder 2"/>
          <p:cNvSpPr txBox="1"/>
          <p:nvPr>
            <p:ph type="body" idx="1"/>
          </p:nvPr>
        </p:nvSpPr>
        <p:spPr>
          <a:prstGeom prst="rect">
            <a:avLst/>
          </a:prstGeom>
        </p:spPr>
        <p:txBody>
          <a:bodyPr/>
          <a:lstStyle/>
          <a:p>
            <a:pPr marL="0" indent="365759">
              <a:lnSpc>
                <a:spcPct val="107000"/>
              </a:lnSpc>
              <a:buSzTx/>
              <a:buNone/>
              <a:defRPr sz="1800">
                <a:latin typeface="Arial"/>
                <a:ea typeface="Arial"/>
                <a:cs typeface="Arial"/>
                <a:sym typeface="Arial"/>
              </a:defRPr>
            </a:pPr>
            <a:r>
              <a:t>The probability of message being Malignant, knowing that Message Content has occurred could be calculated. Event of “Message Content” represents the evidence and “Message is Malignant”, the hypothesis to be approved. The theorem runs on the assumption that all predictors/features are independent and the presence of one would not affect the other.</a:t>
            </a:r>
            <a:endParaRPr>
              <a:latin typeface="Calibri"/>
              <a:ea typeface="Calibri"/>
              <a:cs typeface="Calibri"/>
              <a:sym typeface="Calibri"/>
            </a:endParaRPr>
          </a:p>
          <a:p>
            <a:pPr marL="0" indent="365759">
              <a:lnSpc>
                <a:spcPct val="107000"/>
              </a:lnSpc>
              <a:buSzTx/>
              <a:buNone/>
              <a:defRPr sz="1800">
                <a:latin typeface="Arial"/>
                <a:ea typeface="Arial"/>
                <a:cs typeface="Arial"/>
                <a:sym typeface="Arial"/>
              </a:defRPr>
            </a:pPr>
            <a:r>
              <a:t>The approach to classify a comment as malignant would depend on training data labelled as various categories of malignant messages and benign messages.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1_RetrospectVTI">
  <a:themeElements>
    <a:clrScheme name="1_RetrospectVTI">
      <a:dk1>
        <a:srgbClr val="000000"/>
      </a:dk1>
      <a:lt1>
        <a:srgbClr val="000000"/>
      </a:lt1>
      <a:dk2>
        <a:srgbClr val="A7A7A7"/>
      </a:dk2>
      <a:lt2>
        <a:srgbClr val="535353"/>
      </a:lt2>
      <a:accent1>
        <a:srgbClr val="EC7016"/>
      </a:accent1>
      <a:accent2>
        <a:srgbClr val="F8931D"/>
      </a:accent2>
      <a:accent3>
        <a:srgbClr val="CE8D3E"/>
      </a:accent3>
      <a:accent4>
        <a:srgbClr val="E64823"/>
      </a:accent4>
      <a:accent5>
        <a:srgbClr val="FFCA08"/>
      </a:accent5>
      <a:accent6>
        <a:srgbClr val="9C6A6A"/>
      </a:accent6>
      <a:hlink>
        <a:srgbClr val="0000FF"/>
      </a:hlink>
      <a:folHlink>
        <a:srgbClr val="FF00FF"/>
      </a:folHlink>
    </a:clrScheme>
    <a:fontScheme name="1_RetrospectVTI">
      <a:majorFont>
        <a:latin typeface="Franklin Gothic Book"/>
        <a:ea typeface="Franklin Gothic Book"/>
        <a:cs typeface="Franklin Gothic Book"/>
      </a:majorFont>
      <a:minorFont>
        <a:latin typeface="Helvetica"/>
        <a:ea typeface="Helvetica"/>
        <a:cs typeface="Helvetica"/>
      </a:minorFont>
    </a:fontScheme>
    <a:fmtScheme name="1_Retrospect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RetrospectVTI">
  <a:themeElements>
    <a:clrScheme name="1_RetrospectVTI">
      <a:dk1>
        <a:srgbClr val="000000"/>
      </a:dk1>
      <a:lt1>
        <a:srgbClr val="FFFFFF"/>
      </a:lt1>
      <a:dk2>
        <a:srgbClr val="A7A7A7"/>
      </a:dk2>
      <a:lt2>
        <a:srgbClr val="535353"/>
      </a:lt2>
      <a:accent1>
        <a:srgbClr val="EC7016"/>
      </a:accent1>
      <a:accent2>
        <a:srgbClr val="F8931D"/>
      </a:accent2>
      <a:accent3>
        <a:srgbClr val="CE8D3E"/>
      </a:accent3>
      <a:accent4>
        <a:srgbClr val="E64823"/>
      </a:accent4>
      <a:accent5>
        <a:srgbClr val="FFCA08"/>
      </a:accent5>
      <a:accent6>
        <a:srgbClr val="9C6A6A"/>
      </a:accent6>
      <a:hlink>
        <a:srgbClr val="0000FF"/>
      </a:hlink>
      <a:folHlink>
        <a:srgbClr val="FF00FF"/>
      </a:folHlink>
    </a:clrScheme>
    <a:fontScheme name="1_RetrospectVTI">
      <a:majorFont>
        <a:latin typeface="Franklin Gothic Book"/>
        <a:ea typeface="Franklin Gothic Book"/>
        <a:cs typeface="Franklin Gothic Book"/>
      </a:majorFont>
      <a:minorFont>
        <a:latin typeface="Helvetica"/>
        <a:ea typeface="Helvetica"/>
        <a:cs typeface="Helvetica"/>
      </a:minorFont>
    </a:fontScheme>
    <a:fmtScheme name="1_Retrospect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